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4698" y="5893631"/>
            <a:ext cx="374602" cy="4305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1523" y="5655563"/>
            <a:ext cx="1520952" cy="12024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4698" y="5893631"/>
            <a:ext cx="374602" cy="4305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5147" y="912920"/>
            <a:ext cx="6013704" cy="25160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84698" y="5893631"/>
            <a:ext cx="374602" cy="4305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3515" y="461899"/>
            <a:ext cx="215696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88337"/>
            <a:ext cx="8208645" cy="3815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90" y="4212158"/>
            <a:ext cx="74955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KUDUZ </a:t>
            </a:r>
            <a:r>
              <a:rPr dirty="0"/>
              <a:t>VE</a:t>
            </a:r>
            <a:r>
              <a:rPr dirty="0" spc="-15"/>
              <a:t> KUDUZ</a:t>
            </a:r>
            <a:r>
              <a:rPr dirty="0" spc="-10"/>
              <a:t> </a:t>
            </a:r>
            <a:r>
              <a:rPr dirty="0"/>
              <a:t>RİSKLİ</a:t>
            </a:r>
            <a:r>
              <a:rPr dirty="0" spc="-10"/>
              <a:t> </a:t>
            </a:r>
            <a:r>
              <a:rPr dirty="0" spc="-5"/>
              <a:t>TEMAS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1523" y="5655563"/>
            <a:ext cx="1520952" cy="12024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185" y="461899"/>
            <a:ext cx="31222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Kuduz</a:t>
            </a:r>
            <a:r>
              <a:rPr dirty="0" spc="-75"/>
              <a:t> </a:t>
            </a:r>
            <a:r>
              <a:rPr dirty="0"/>
              <a:t>Nedir?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8599" y="1265936"/>
            <a:ext cx="7981950" cy="170180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355600" marR="5080" indent="-343535">
              <a:lnSpc>
                <a:spcPct val="95000"/>
              </a:lnSpc>
              <a:spcBef>
                <a:spcPts val="225"/>
              </a:spcBef>
              <a:buFont typeface="Arial MT"/>
              <a:buChar char="•"/>
              <a:tabLst>
                <a:tab pos="356235" algn="l"/>
              </a:tabLst>
            </a:pPr>
            <a:r>
              <a:rPr dirty="0" sz="2200" spc="-10" b="1">
                <a:latin typeface="Calibri"/>
                <a:cs typeface="Calibri"/>
              </a:rPr>
              <a:t>Kuduz </a:t>
            </a:r>
            <a:r>
              <a:rPr dirty="0" sz="2200" spc="-20" b="1">
                <a:latin typeface="Calibri"/>
                <a:cs typeface="Calibri"/>
              </a:rPr>
              <a:t>köpek, kedi, </a:t>
            </a:r>
            <a:r>
              <a:rPr dirty="0" sz="2200" spc="-30" b="1">
                <a:latin typeface="Calibri"/>
                <a:cs typeface="Calibri"/>
              </a:rPr>
              <a:t>sığır, </a:t>
            </a:r>
            <a:r>
              <a:rPr dirty="0" sz="2200" spc="-20" b="1">
                <a:latin typeface="Calibri"/>
                <a:cs typeface="Calibri"/>
              </a:rPr>
              <a:t>koyun, keçi, </a:t>
            </a:r>
            <a:r>
              <a:rPr dirty="0" sz="2200" spc="-10" b="1">
                <a:latin typeface="Calibri"/>
                <a:cs typeface="Calibri"/>
              </a:rPr>
              <a:t>at, </a:t>
            </a:r>
            <a:r>
              <a:rPr dirty="0" sz="2200" spc="-5" b="1">
                <a:latin typeface="Calibri"/>
                <a:cs typeface="Calibri"/>
              </a:rPr>
              <a:t>eşek </a:t>
            </a:r>
            <a:r>
              <a:rPr dirty="0" sz="2200" spc="-5">
                <a:latin typeface="Calibri"/>
                <a:cs typeface="Calibri"/>
              </a:rPr>
              <a:t>gibi </a:t>
            </a:r>
            <a:r>
              <a:rPr dirty="0" sz="2200" spc="-10">
                <a:latin typeface="Calibri"/>
                <a:cs typeface="Calibri"/>
              </a:rPr>
              <a:t>evcil </a:t>
            </a:r>
            <a:r>
              <a:rPr dirty="0" sz="2200" spc="-15">
                <a:latin typeface="Calibri"/>
                <a:cs typeface="Calibri"/>
              </a:rPr>
              <a:t>hayvanlarla 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kurt, </a:t>
            </a:r>
            <a:r>
              <a:rPr dirty="0" sz="2200" spc="-5" b="1">
                <a:latin typeface="Calibri"/>
                <a:cs typeface="Calibri"/>
              </a:rPr>
              <a:t>tilki, </a:t>
            </a:r>
            <a:r>
              <a:rPr dirty="0" sz="2200" spc="-10" b="1">
                <a:latin typeface="Calibri"/>
                <a:cs typeface="Calibri"/>
              </a:rPr>
              <a:t>çakal, domuz, </a:t>
            </a:r>
            <a:r>
              <a:rPr dirty="0" sz="2200" spc="-15" b="1">
                <a:latin typeface="Calibri"/>
                <a:cs typeface="Calibri"/>
              </a:rPr>
              <a:t>ayı, </a:t>
            </a:r>
            <a:r>
              <a:rPr dirty="0" sz="2200" spc="-30" b="1">
                <a:latin typeface="Calibri"/>
                <a:cs typeface="Calibri"/>
              </a:rPr>
              <a:t>sansar, </a:t>
            </a:r>
            <a:r>
              <a:rPr dirty="0" sz="2200" spc="-20" b="1">
                <a:latin typeface="Calibri"/>
                <a:cs typeface="Calibri"/>
              </a:rPr>
              <a:t>kokarca, </a:t>
            </a:r>
            <a:r>
              <a:rPr dirty="0" sz="2200" spc="-10" b="1">
                <a:latin typeface="Calibri"/>
                <a:cs typeface="Calibri"/>
              </a:rPr>
              <a:t>gelincik </a:t>
            </a:r>
            <a:r>
              <a:rPr dirty="0" sz="2200" spc="-5">
                <a:latin typeface="Calibri"/>
                <a:cs typeface="Calibri"/>
              </a:rPr>
              <a:t>gibi </a:t>
            </a:r>
            <a:r>
              <a:rPr dirty="0" sz="2200" spc="-10">
                <a:latin typeface="Calibri"/>
                <a:cs typeface="Calibri"/>
              </a:rPr>
              <a:t>yabani 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hayvanlardan</a:t>
            </a:r>
            <a:r>
              <a:rPr dirty="0" sz="2200" spc="-10">
                <a:latin typeface="Calibri"/>
                <a:cs typeface="Calibri"/>
              </a:rPr>
              <a:t> insanlara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bulaşan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ve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ölümle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sonuçlanan</a:t>
            </a:r>
            <a:r>
              <a:rPr dirty="0" sz="2200" spc="49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bir 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hastalıktır.</a:t>
            </a:r>
            <a:endParaRPr sz="2200">
              <a:latin typeface="Calibri"/>
              <a:cs typeface="Calibri"/>
            </a:endParaRPr>
          </a:p>
          <a:p>
            <a:pPr algn="just" marL="419734" indent="-407670">
              <a:lnSpc>
                <a:spcPct val="100000"/>
              </a:lnSpc>
              <a:spcBef>
                <a:spcPts val="400"/>
              </a:spcBef>
              <a:buFont typeface="Arial MT"/>
              <a:buChar char="•"/>
              <a:tabLst>
                <a:tab pos="420370" algn="l"/>
              </a:tabLst>
            </a:pPr>
            <a:r>
              <a:rPr dirty="0" sz="2200" spc="-5">
                <a:latin typeface="Calibri"/>
                <a:cs typeface="Calibri"/>
              </a:rPr>
              <a:t>%91 </a:t>
            </a:r>
            <a:r>
              <a:rPr dirty="0" sz="2200" spc="-10">
                <a:latin typeface="Calibri"/>
                <a:cs typeface="Calibri"/>
              </a:rPr>
              <a:t>oranında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köpeklerden</a:t>
            </a:r>
            <a:r>
              <a:rPr dirty="0" sz="2200" spc="15" b="1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bulaşmaktadır.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0735" y="3136392"/>
            <a:ext cx="3462528" cy="24490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4566" y="414655"/>
            <a:ext cx="313690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Nasıl</a:t>
            </a:r>
            <a:r>
              <a:rPr dirty="0" spc="-85"/>
              <a:t> </a:t>
            </a:r>
            <a:r>
              <a:rPr dirty="0" spc="-5"/>
              <a:t>Bulaşır?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339" y="1357782"/>
            <a:ext cx="7691755" cy="4006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3535">
              <a:lnSpc>
                <a:spcPct val="114999"/>
              </a:lnSpc>
              <a:spcBef>
                <a:spcPts val="100"/>
              </a:spcBef>
              <a:buFont typeface="Arial MT"/>
              <a:buChar char="•"/>
              <a:tabLst>
                <a:tab pos="356235" algn="l"/>
              </a:tabLst>
            </a:pPr>
            <a:r>
              <a:rPr dirty="0" sz="2200" spc="-10" b="1">
                <a:latin typeface="Calibri"/>
                <a:cs typeface="Calibri"/>
              </a:rPr>
              <a:t>Köpek, </a:t>
            </a:r>
            <a:r>
              <a:rPr dirty="0" sz="2200" spc="-20" b="1">
                <a:latin typeface="Calibri"/>
                <a:cs typeface="Calibri"/>
              </a:rPr>
              <a:t>kedi, </a:t>
            </a:r>
            <a:r>
              <a:rPr dirty="0" sz="2200" spc="-30" b="1">
                <a:latin typeface="Calibri"/>
                <a:cs typeface="Calibri"/>
              </a:rPr>
              <a:t>sığır, </a:t>
            </a:r>
            <a:r>
              <a:rPr dirty="0" sz="2200" spc="-20" b="1">
                <a:latin typeface="Calibri"/>
                <a:cs typeface="Calibri"/>
              </a:rPr>
              <a:t>koyun, keçi, </a:t>
            </a:r>
            <a:r>
              <a:rPr dirty="0" sz="2200" spc="-15" b="1">
                <a:latin typeface="Calibri"/>
                <a:cs typeface="Calibri"/>
              </a:rPr>
              <a:t>at, </a:t>
            </a:r>
            <a:r>
              <a:rPr dirty="0" sz="2200" spc="-5" b="1">
                <a:latin typeface="Calibri"/>
                <a:cs typeface="Calibri"/>
              </a:rPr>
              <a:t>eşek </a:t>
            </a:r>
            <a:r>
              <a:rPr dirty="0" sz="2200" spc="-10" b="1">
                <a:latin typeface="Calibri"/>
                <a:cs typeface="Calibri"/>
              </a:rPr>
              <a:t>gibi </a:t>
            </a:r>
            <a:r>
              <a:rPr dirty="0" sz="2200" spc="-10">
                <a:latin typeface="Calibri"/>
                <a:cs typeface="Calibri"/>
              </a:rPr>
              <a:t>evcil hayvanlarla</a:t>
            </a:r>
            <a:r>
              <a:rPr dirty="0" sz="2200" spc="-10" b="1">
                <a:latin typeface="Calibri"/>
                <a:cs typeface="Calibri"/>
              </a:rPr>
              <a:t>; </a:t>
            </a:r>
            <a:r>
              <a:rPr dirty="0" sz="2200" spc="-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kurt,</a:t>
            </a:r>
            <a:r>
              <a:rPr dirty="0" sz="2200" spc="-5" b="1">
                <a:latin typeface="Calibri"/>
                <a:cs typeface="Calibri"/>
              </a:rPr>
              <a:t> tilki,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çakal,</a:t>
            </a:r>
            <a:r>
              <a:rPr dirty="0" sz="2200" spc="-5" b="1">
                <a:latin typeface="Calibri"/>
                <a:cs typeface="Calibri"/>
              </a:rPr>
              <a:t> domuz,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ayı,</a:t>
            </a:r>
            <a:r>
              <a:rPr dirty="0" sz="2200" spc="-10" b="1">
                <a:latin typeface="Calibri"/>
                <a:cs typeface="Calibri"/>
              </a:rPr>
              <a:t> </a:t>
            </a:r>
            <a:r>
              <a:rPr dirty="0" sz="2200" spc="-25" b="1">
                <a:latin typeface="Calibri"/>
                <a:cs typeface="Calibri"/>
              </a:rPr>
              <a:t>sansar,</a:t>
            </a:r>
            <a:r>
              <a:rPr dirty="0" sz="2200" spc="-20" b="1">
                <a:latin typeface="Calibri"/>
                <a:cs typeface="Calibri"/>
              </a:rPr>
              <a:t> kokarca,</a:t>
            </a:r>
            <a:r>
              <a:rPr dirty="0" sz="2200" spc="-1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gelincik</a:t>
            </a:r>
            <a:r>
              <a:rPr dirty="0" sz="2200" spc="47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gibi </a:t>
            </a:r>
            <a:r>
              <a:rPr dirty="0" sz="2200" spc="-5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yabani</a:t>
            </a:r>
            <a:r>
              <a:rPr dirty="0" sz="2200" spc="10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hayvanların</a:t>
            </a:r>
            <a:r>
              <a:rPr dirty="0" sz="2200" spc="15" b="1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kuduza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yakalanma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ihtimali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bulunmaktadır.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305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dirty="0" sz="2200" spc="-20">
                <a:latin typeface="Calibri"/>
                <a:cs typeface="Calibri"/>
              </a:rPr>
              <a:t>Kuduza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yakalanma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ihtimali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olan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bu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hayvanlardan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birinin;</a:t>
            </a:r>
            <a:endParaRPr sz="22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756920" algn="l"/>
              </a:tabLst>
            </a:pPr>
            <a:r>
              <a:rPr dirty="0" sz="2200" spc="-5">
                <a:latin typeface="Calibri"/>
                <a:cs typeface="Calibri"/>
              </a:rPr>
              <a:t>Isırması,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tırmalaması,</a:t>
            </a:r>
            <a:endParaRPr sz="2200">
              <a:latin typeface="Calibri"/>
              <a:cs typeface="Calibri"/>
            </a:endParaRPr>
          </a:p>
          <a:p>
            <a:pPr lvl="1" marL="756285" marR="6985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dirty="0" sz="2200" spc="-15">
                <a:latin typeface="Calibri"/>
                <a:cs typeface="Calibri"/>
              </a:rPr>
              <a:t>Kuduz</a:t>
            </a:r>
            <a:r>
              <a:rPr dirty="0" sz="2200" spc="22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hayvanın</a:t>
            </a:r>
            <a:r>
              <a:rPr dirty="0" sz="2200" spc="24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salyasının</a:t>
            </a:r>
            <a:r>
              <a:rPr dirty="0" sz="2200" spc="2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sıyrık</a:t>
            </a:r>
            <a:r>
              <a:rPr dirty="0" sz="2200" spc="24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veya</a:t>
            </a:r>
            <a:r>
              <a:rPr dirty="0" sz="2200" spc="24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çatlak</a:t>
            </a:r>
            <a:r>
              <a:rPr dirty="0" sz="2200" spc="24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deriye,</a:t>
            </a:r>
            <a:r>
              <a:rPr dirty="0" sz="2200" spc="26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göz</a:t>
            </a:r>
            <a:r>
              <a:rPr dirty="0" sz="2200" spc="24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ağız </a:t>
            </a:r>
            <a:r>
              <a:rPr dirty="0" sz="2200" spc="-484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veya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buruna  etmesi,</a:t>
            </a:r>
            <a:endParaRPr sz="22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buFont typeface="Wingdings"/>
              <a:buChar char=""/>
              <a:tabLst>
                <a:tab pos="756920" algn="l"/>
              </a:tabLst>
            </a:pPr>
            <a:r>
              <a:rPr dirty="0" sz="2200" spc="-15">
                <a:latin typeface="Calibri"/>
                <a:cs typeface="Calibri"/>
              </a:rPr>
              <a:t>Kuduz</a:t>
            </a:r>
            <a:r>
              <a:rPr dirty="0" sz="2200" spc="-10">
                <a:latin typeface="Calibri"/>
                <a:cs typeface="Calibri"/>
              </a:rPr>
              <a:t> hayvanın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etinin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ve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sütünün </a:t>
            </a:r>
            <a:r>
              <a:rPr dirty="0" sz="2200" spc="-5">
                <a:latin typeface="Calibri"/>
                <a:cs typeface="Calibri"/>
              </a:rPr>
              <a:t>çiğ </a:t>
            </a:r>
            <a:r>
              <a:rPr dirty="0" sz="2200" spc="-10">
                <a:latin typeface="Calibri"/>
                <a:cs typeface="Calibri"/>
              </a:rPr>
              <a:t>olarak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tüketilmesi,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200" spc="-5">
                <a:latin typeface="Calibri"/>
                <a:cs typeface="Calibri"/>
              </a:rPr>
              <a:t>ile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insana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kuduz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bulaşabilir.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2769" y="381381"/>
            <a:ext cx="446151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Belirtileri</a:t>
            </a:r>
            <a:r>
              <a:rPr dirty="0" spc="-30"/>
              <a:t> </a:t>
            </a:r>
            <a:r>
              <a:rPr dirty="0" spc="-10"/>
              <a:t>Nelerdir?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69822"/>
            <a:ext cx="1774189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  <a:tab pos="1235075" algn="l"/>
              </a:tabLst>
            </a:pPr>
            <a:r>
              <a:rPr dirty="0" sz="2200" spc="-45">
                <a:latin typeface="Calibri"/>
                <a:cs typeface="Calibri"/>
              </a:rPr>
              <a:t>K</a:t>
            </a:r>
            <a:r>
              <a:rPr dirty="0" sz="2200" spc="-10">
                <a:latin typeface="Calibri"/>
                <a:cs typeface="Calibri"/>
              </a:rPr>
              <a:t>udu</a:t>
            </a:r>
            <a:r>
              <a:rPr dirty="0" sz="2200" spc="-5">
                <a:latin typeface="Calibri"/>
                <a:cs typeface="Calibri"/>
              </a:rPr>
              <a:t>z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5">
                <a:latin typeface="Calibri"/>
                <a:cs typeface="Calibri"/>
              </a:rPr>
              <a:t>riskli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3198" y="1369822"/>
            <a:ext cx="62680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3780" algn="l"/>
                <a:tab pos="1936114" algn="l"/>
                <a:tab pos="3150870" algn="l"/>
                <a:tab pos="3970654" algn="l"/>
                <a:tab pos="5013325" algn="l"/>
                <a:tab pos="5865495" algn="l"/>
              </a:tabLst>
            </a:pPr>
            <a:r>
              <a:rPr dirty="0" sz="2200" spc="-35">
                <a:latin typeface="Calibri"/>
                <a:cs typeface="Calibri"/>
              </a:rPr>
              <a:t>t</a:t>
            </a:r>
            <a:r>
              <a:rPr dirty="0" sz="2200">
                <a:latin typeface="Calibri"/>
                <a:cs typeface="Calibri"/>
              </a:rPr>
              <a:t>e</a:t>
            </a:r>
            <a:r>
              <a:rPr dirty="0" sz="2200" spc="-5">
                <a:latin typeface="Calibri"/>
                <a:cs typeface="Calibri"/>
              </a:rPr>
              <a:t>masa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>
                <a:latin typeface="Calibri"/>
                <a:cs typeface="Calibri"/>
              </a:rPr>
              <a:t>m</a:t>
            </a:r>
            <a:r>
              <a:rPr dirty="0" sz="2200" spc="-5">
                <a:latin typeface="Calibri"/>
                <a:cs typeface="Calibri"/>
              </a:rPr>
              <a:t>aruz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45">
                <a:latin typeface="Calibri"/>
                <a:cs typeface="Calibri"/>
              </a:rPr>
              <a:t>k</a:t>
            </a:r>
            <a:r>
              <a:rPr dirty="0" sz="2200" spc="-5">
                <a:latin typeface="Calibri"/>
                <a:cs typeface="Calibri"/>
              </a:rPr>
              <a:t>aldı</a:t>
            </a:r>
            <a:r>
              <a:rPr dirty="0" sz="2200" spc="-20">
                <a:latin typeface="Calibri"/>
                <a:cs typeface="Calibri"/>
              </a:rPr>
              <a:t>k</a:t>
            </a:r>
            <a:r>
              <a:rPr dirty="0" sz="2200" spc="-35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-5">
                <a:latin typeface="Calibri"/>
                <a:cs typeface="Calibri"/>
              </a:rPr>
              <a:t>n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10">
                <a:latin typeface="Calibri"/>
                <a:cs typeface="Calibri"/>
              </a:rPr>
              <a:t>s</a:t>
            </a:r>
            <a:r>
              <a:rPr dirty="0" sz="2200">
                <a:latin typeface="Calibri"/>
                <a:cs typeface="Calibri"/>
              </a:rPr>
              <a:t>o</a:t>
            </a:r>
            <a:r>
              <a:rPr dirty="0" sz="2200" spc="-10">
                <a:latin typeface="Calibri"/>
                <a:cs typeface="Calibri"/>
              </a:rPr>
              <a:t>n</a:t>
            </a:r>
            <a:r>
              <a:rPr dirty="0" sz="2200" spc="-55">
                <a:latin typeface="Calibri"/>
                <a:cs typeface="Calibri"/>
              </a:rPr>
              <a:t>r</a:t>
            </a:r>
            <a:r>
              <a:rPr dirty="0" sz="2200" spc="-5">
                <a:latin typeface="Calibri"/>
                <a:cs typeface="Calibri"/>
              </a:rPr>
              <a:t>a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30">
                <a:latin typeface="Calibri"/>
                <a:cs typeface="Calibri"/>
              </a:rPr>
              <a:t>k</a:t>
            </a:r>
            <a:r>
              <a:rPr dirty="0" sz="2200" spc="-10">
                <a:latin typeface="Calibri"/>
                <a:cs typeface="Calibri"/>
              </a:rPr>
              <a:t>u</a:t>
            </a:r>
            <a:r>
              <a:rPr dirty="0" sz="2200" spc="-20">
                <a:latin typeface="Calibri"/>
                <a:cs typeface="Calibri"/>
              </a:rPr>
              <a:t>l</a:t>
            </a:r>
            <a:r>
              <a:rPr dirty="0" sz="2200" spc="-10">
                <a:latin typeface="Calibri"/>
                <a:cs typeface="Calibri"/>
              </a:rPr>
              <a:t>uç</a:t>
            </a:r>
            <a:r>
              <a:rPr dirty="0" sz="2200" spc="-50">
                <a:latin typeface="Calibri"/>
                <a:cs typeface="Calibri"/>
              </a:rPr>
              <a:t>k</a:t>
            </a:r>
            <a:r>
              <a:rPr dirty="0" sz="2200" spc="-5">
                <a:latin typeface="Calibri"/>
                <a:cs typeface="Calibri"/>
              </a:rPr>
              <a:t>a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10">
                <a:latin typeface="Calibri"/>
                <a:cs typeface="Calibri"/>
              </a:rPr>
              <a:t>sü</a:t>
            </a:r>
            <a:r>
              <a:rPr dirty="0" sz="2200" spc="-25">
                <a:latin typeface="Calibri"/>
                <a:cs typeface="Calibri"/>
              </a:rPr>
              <a:t>r</a:t>
            </a:r>
            <a:r>
              <a:rPr dirty="0" sz="2200" spc="-5">
                <a:latin typeface="Calibri"/>
                <a:cs typeface="Calibri"/>
              </a:rPr>
              <a:t>esi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35">
                <a:latin typeface="Calibri"/>
                <a:cs typeface="Calibri"/>
              </a:rPr>
              <a:t>ç</a:t>
            </a:r>
            <a:r>
              <a:rPr dirty="0" sz="2200">
                <a:latin typeface="Calibri"/>
                <a:cs typeface="Calibri"/>
              </a:rPr>
              <a:t>o</a:t>
            </a:r>
            <a:r>
              <a:rPr dirty="0" sz="2200" spc="-5">
                <a:latin typeface="Calibri"/>
                <a:cs typeface="Calibri"/>
              </a:rPr>
              <a:t>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değişken</a:t>
            </a:r>
            <a:r>
              <a:rPr dirty="0" spc="20"/>
              <a:t> </a:t>
            </a:r>
            <a:r>
              <a:rPr dirty="0" spc="-5"/>
              <a:t>olmakla</a:t>
            </a:r>
            <a:r>
              <a:rPr dirty="0"/>
              <a:t> </a:t>
            </a:r>
            <a:r>
              <a:rPr dirty="0" spc="-15"/>
              <a:t>beraber</a:t>
            </a:r>
            <a:r>
              <a:rPr dirty="0" spc="15"/>
              <a:t> </a:t>
            </a:r>
            <a:r>
              <a:rPr dirty="0" spc="-10"/>
              <a:t>ortalama </a:t>
            </a:r>
            <a:r>
              <a:rPr dirty="0" spc="-5"/>
              <a:t>3-8</a:t>
            </a:r>
            <a:r>
              <a:rPr dirty="0"/>
              <a:t> </a:t>
            </a:r>
            <a:r>
              <a:rPr dirty="0" spc="-15"/>
              <a:t>hafta</a:t>
            </a:r>
            <a:r>
              <a:rPr dirty="0" spc="5"/>
              <a:t> </a:t>
            </a:r>
            <a:r>
              <a:rPr dirty="0" spc="-5"/>
              <a:t>içinde</a:t>
            </a:r>
            <a:r>
              <a:rPr dirty="0" spc="5"/>
              <a:t> </a:t>
            </a:r>
            <a:r>
              <a:rPr dirty="0" spc="-10"/>
              <a:t>hastada;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/>
          </a:p>
          <a:p>
            <a:pPr marL="756285" indent="-287020">
              <a:lnSpc>
                <a:spcPct val="100000"/>
              </a:lnSpc>
              <a:buFont typeface="Wingdings"/>
              <a:buChar char=""/>
              <a:tabLst>
                <a:tab pos="756920" algn="l"/>
              </a:tabLst>
            </a:pPr>
            <a:r>
              <a:rPr dirty="0" spc="-5"/>
              <a:t>Halsizlik,</a:t>
            </a:r>
            <a:r>
              <a:rPr dirty="0"/>
              <a:t> </a:t>
            </a:r>
            <a:r>
              <a:rPr dirty="0" spc="-10"/>
              <a:t>iştahsızlık,</a:t>
            </a:r>
            <a:r>
              <a:rPr dirty="0" spc="5"/>
              <a:t> </a:t>
            </a:r>
            <a:r>
              <a:rPr dirty="0" spc="-10"/>
              <a:t>baş</a:t>
            </a:r>
            <a:r>
              <a:rPr dirty="0" spc="5"/>
              <a:t> </a:t>
            </a:r>
            <a:r>
              <a:rPr dirty="0" spc="-5"/>
              <a:t>ağrısı,</a:t>
            </a:r>
            <a:r>
              <a:rPr dirty="0"/>
              <a:t> </a:t>
            </a:r>
            <a:r>
              <a:rPr dirty="0" spc="-5"/>
              <a:t>kırıklık,</a:t>
            </a:r>
            <a:r>
              <a:rPr dirty="0"/>
              <a:t> </a:t>
            </a:r>
            <a:r>
              <a:rPr dirty="0" spc="-15"/>
              <a:t>ateş</a:t>
            </a:r>
            <a:r>
              <a:rPr dirty="0" spc="15"/>
              <a:t> </a:t>
            </a:r>
            <a:r>
              <a:rPr dirty="0" spc="-10"/>
              <a:t>bulantı,</a:t>
            </a:r>
          </a:p>
          <a:p>
            <a:pPr marL="756285" indent="-287020">
              <a:lnSpc>
                <a:spcPct val="100000"/>
              </a:lnSpc>
              <a:buFont typeface="Wingdings"/>
              <a:buChar char=""/>
              <a:tabLst>
                <a:tab pos="756920" algn="l"/>
              </a:tabLst>
            </a:pPr>
            <a:r>
              <a:rPr dirty="0" spc="-55"/>
              <a:t>Yara</a:t>
            </a:r>
            <a:r>
              <a:rPr dirty="0"/>
              <a:t> </a:t>
            </a:r>
            <a:r>
              <a:rPr dirty="0" spc="-10"/>
              <a:t>bölgesinde</a:t>
            </a:r>
            <a:r>
              <a:rPr dirty="0" spc="30"/>
              <a:t> </a:t>
            </a:r>
            <a:r>
              <a:rPr dirty="0" spc="-5"/>
              <a:t>ağrı,</a:t>
            </a:r>
            <a:r>
              <a:rPr dirty="0"/>
              <a:t> </a:t>
            </a:r>
            <a:r>
              <a:rPr dirty="0" spc="-10"/>
              <a:t>hassasiyet,</a:t>
            </a:r>
            <a:r>
              <a:rPr dirty="0" spc="10"/>
              <a:t> </a:t>
            </a:r>
            <a:r>
              <a:rPr dirty="0" spc="-10"/>
              <a:t>duyu</a:t>
            </a:r>
            <a:r>
              <a:rPr dirty="0" spc="15"/>
              <a:t> </a:t>
            </a:r>
            <a:r>
              <a:rPr dirty="0" spc="-15"/>
              <a:t>kaybı,</a:t>
            </a:r>
            <a:r>
              <a:rPr dirty="0" spc="-5"/>
              <a:t> </a:t>
            </a:r>
            <a:r>
              <a:rPr dirty="0" spc="-15"/>
              <a:t>kaşıntı</a:t>
            </a:r>
          </a:p>
          <a:p>
            <a:pPr marL="756285" indent="-287020">
              <a:lnSpc>
                <a:spcPct val="100000"/>
              </a:lnSpc>
              <a:buFont typeface="Wingdings"/>
              <a:buChar char=""/>
              <a:tabLst>
                <a:tab pos="756920" algn="l"/>
              </a:tabLst>
            </a:pPr>
            <a:r>
              <a:rPr dirty="0" spc="-5"/>
              <a:t>Kişide </a:t>
            </a:r>
            <a:r>
              <a:rPr dirty="0" spc="-10"/>
              <a:t>huy</a:t>
            </a:r>
            <a:r>
              <a:rPr dirty="0" spc="15"/>
              <a:t> </a:t>
            </a:r>
            <a:r>
              <a:rPr dirty="0" spc="-10"/>
              <a:t>değişikliği,</a:t>
            </a:r>
            <a:r>
              <a:rPr dirty="0" spc="15"/>
              <a:t> </a:t>
            </a:r>
            <a:r>
              <a:rPr dirty="0" spc="-20"/>
              <a:t>konsantrasyon</a:t>
            </a:r>
            <a:r>
              <a:rPr dirty="0" spc="10"/>
              <a:t> </a:t>
            </a:r>
            <a:r>
              <a:rPr dirty="0" spc="-10"/>
              <a:t>bozukluğu,</a:t>
            </a:r>
            <a:r>
              <a:rPr dirty="0" spc="15"/>
              <a:t> </a:t>
            </a:r>
            <a:r>
              <a:rPr dirty="0" spc="-10"/>
              <a:t>sinirlilik,</a:t>
            </a:r>
          </a:p>
          <a:p>
            <a:pPr marL="756285" indent="-287020">
              <a:lnSpc>
                <a:spcPct val="100000"/>
              </a:lnSpc>
              <a:buFont typeface="Wingdings"/>
              <a:buChar char=""/>
              <a:tabLst>
                <a:tab pos="756920" algn="l"/>
              </a:tabLst>
            </a:pPr>
            <a:r>
              <a:rPr dirty="0" spc="-15"/>
              <a:t>Görsel</a:t>
            </a:r>
            <a:r>
              <a:rPr dirty="0"/>
              <a:t> </a:t>
            </a:r>
            <a:r>
              <a:rPr dirty="0" spc="-15"/>
              <a:t>ve</a:t>
            </a:r>
            <a:r>
              <a:rPr dirty="0" spc="-10"/>
              <a:t> </a:t>
            </a:r>
            <a:r>
              <a:rPr dirty="0" spc="-30"/>
              <a:t>koku</a:t>
            </a:r>
            <a:r>
              <a:rPr dirty="0" spc="-10"/>
              <a:t> hassasiyetti,</a:t>
            </a:r>
          </a:p>
          <a:p>
            <a:pPr algn="just" marL="756285" marR="5080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756920" algn="l"/>
              </a:tabLst>
            </a:pPr>
            <a:r>
              <a:rPr dirty="0" spc="-10"/>
              <a:t>Hastalığın daha sonraki döneminde </a:t>
            </a:r>
            <a:r>
              <a:rPr dirty="0" spc="-25"/>
              <a:t>halüsinasyonlar, </a:t>
            </a:r>
            <a:r>
              <a:rPr dirty="0" spc="-15"/>
              <a:t>oryantasyon </a:t>
            </a:r>
            <a:r>
              <a:rPr dirty="0" spc="-10"/>
              <a:t> </a:t>
            </a:r>
            <a:r>
              <a:rPr dirty="0" spc="-15"/>
              <a:t>ve</a:t>
            </a:r>
            <a:r>
              <a:rPr dirty="0" spc="-10"/>
              <a:t> </a:t>
            </a:r>
            <a:r>
              <a:rPr dirty="0" spc="-15"/>
              <a:t>davranış</a:t>
            </a:r>
            <a:r>
              <a:rPr dirty="0" spc="-10"/>
              <a:t> bozuklukları,</a:t>
            </a:r>
            <a:r>
              <a:rPr dirty="0" spc="-5"/>
              <a:t> </a:t>
            </a:r>
            <a:r>
              <a:rPr dirty="0" spc="-10"/>
              <a:t>ışıktan</a:t>
            </a:r>
            <a:r>
              <a:rPr dirty="0" spc="-5"/>
              <a:t> </a:t>
            </a:r>
            <a:r>
              <a:rPr dirty="0" spc="-15"/>
              <a:t>ve</a:t>
            </a:r>
            <a:r>
              <a:rPr dirty="0" spc="-10"/>
              <a:t> </a:t>
            </a:r>
            <a:r>
              <a:rPr dirty="0" spc="-5"/>
              <a:t>sudan</a:t>
            </a:r>
            <a:r>
              <a:rPr dirty="0"/>
              <a:t> </a:t>
            </a:r>
            <a:r>
              <a:rPr dirty="0" spc="-15"/>
              <a:t>korkma,</a:t>
            </a:r>
            <a:r>
              <a:rPr dirty="0" spc="-10"/>
              <a:t> </a:t>
            </a:r>
            <a:r>
              <a:rPr dirty="0" spc="-15"/>
              <a:t>vücutta </a:t>
            </a:r>
            <a:r>
              <a:rPr dirty="0" spc="-10"/>
              <a:t> kasılmalar</a:t>
            </a:r>
            <a:r>
              <a:rPr dirty="0" spc="-20"/>
              <a:t> </a:t>
            </a:r>
            <a:r>
              <a:rPr dirty="0" spc="-10"/>
              <a:t>meydana</a:t>
            </a:r>
            <a:r>
              <a:rPr dirty="0" spc="15"/>
              <a:t> </a:t>
            </a:r>
            <a:r>
              <a:rPr dirty="0" spc="-45"/>
              <a:t>gelir.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/>
          </a:p>
          <a:p>
            <a:pPr marL="12700">
              <a:lnSpc>
                <a:spcPct val="100000"/>
              </a:lnSpc>
            </a:pPr>
            <a:r>
              <a:rPr dirty="0" spc="-10"/>
              <a:t>Hastalığın</a:t>
            </a:r>
            <a:r>
              <a:rPr dirty="0"/>
              <a:t> </a:t>
            </a:r>
            <a:r>
              <a:rPr dirty="0" spc="-5"/>
              <a:t>ileriki</a:t>
            </a:r>
            <a:r>
              <a:rPr dirty="0" spc="-20"/>
              <a:t> </a:t>
            </a:r>
            <a:r>
              <a:rPr dirty="0" spc="-5"/>
              <a:t>aşamasında kişi </a:t>
            </a:r>
            <a:r>
              <a:rPr dirty="0" spc="-30"/>
              <a:t>komaya</a:t>
            </a:r>
            <a:r>
              <a:rPr dirty="0" spc="20"/>
              <a:t> </a:t>
            </a:r>
            <a:r>
              <a:rPr dirty="0" spc="-10"/>
              <a:t>girer</a:t>
            </a:r>
            <a:r>
              <a:rPr dirty="0" spc="5"/>
              <a:t> </a:t>
            </a:r>
            <a:r>
              <a:rPr dirty="0" spc="-15"/>
              <a:t>ve</a:t>
            </a:r>
            <a:r>
              <a:rPr dirty="0" spc="10"/>
              <a:t> </a:t>
            </a:r>
            <a:r>
              <a:rPr dirty="0" spc="-45" b="1">
                <a:latin typeface="Calibri"/>
                <a:cs typeface="Calibri"/>
              </a:rPr>
              <a:t>ölür.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5294" y="461899"/>
            <a:ext cx="215646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K</a:t>
            </a:r>
            <a:r>
              <a:rPr dirty="0"/>
              <a:t>orunma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8597"/>
            <a:ext cx="8074025" cy="353885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3535">
              <a:lnSpc>
                <a:spcPct val="114999"/>
              </a:lnSpc>
              <a:spcBef>
                <a:spcPts val="105"/>
              </a:spcBef>
              <a:buFont typeface="Arial MT"/>
              <a:buChar char="•"/>
              <a:tabLst>
                <a:tab pos="356235" algn="l"/>
              </a:tabLst>
            </a:pPr>
            <a:r>
              <a:rPr dirty="0" sz="2400" spc="-10">
                <a:latin typeface="Calibri"/>
                <a:cs typeface="Calibri"/>
              </a:rPr>
              <a:t>Kuduz,</a:t>
            </a:r>
            <a:r>
              <a:rPr dirty="0" sz="2400" spc="-5">
                <a:latin typeface="Calibri"/>
                <a:cs typeface="Calibri"/>
              </a:rPr>
              <a:t> klinik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belirtileri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geliştikten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sonra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geri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dönüşü</a:t>
            </a:r>
            <a:r>
              <a:rPr dirty="0" sz="2400" spc="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söz 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konusu</a:t>
            </a:r>
            <a:r>
              <a:rPr dirty="0" sz="2400" spc="-15">
                <a:latin typeface="Calibri"/>
                <a:cs typeface="Calibri"/>
              </a:rPr>
              <a:t> olmayan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ve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ölümle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sonuçlanan,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ancak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kuduz</a:t>
            </a:r>
            <a:r>
              <a:rPr dirty="0" sz="2400" spc="-5">
                <a:latin typeface="Calibri"/>
                <a:cs typeface="Calibri"/>
              </a:rPr>
              <a:t> riskli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temas </a:t>
            </a:r>
            <a:r>
              <a:rPr dirty="0" sz="2400" spc="-10">
                <a:latin typeface="Calibri"/>
                <a:cs typeface="Calibri"/>
              </a:rPr>
              <a:t>sonrası</a:t>
            </a:r>
            <a:r>
              <a:rPr dirty="0" sz="2400" spc="-5">
                <a:latin typeface="Calibri"/>
                <a:cs typeface="Calibri"/>
              </a:rPr>
              <a:t> doğru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aşı </a:t>
            </a:r>
            <a:r>
              <a:rPr dirty="0" sz="2400" spc="-10">
                <a:latin typeface="Calibri"/>
                <a:cs typeface="Calibri"/>
              </a:rPr>
              <a:t>uygulaması</a:t>
            </a:r>
            <a:r>
              <a:rPr dirty="0" sz="2400" spc="5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yapıldığında</a:t>
            </a:r>
            <a:r>
              <a:rPr dirty="0" sz="2400" spc="5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önlenebilir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bir </a:t>
            </a:r>
            <a:r>
              <a:rPr dirty="0" sz="2400" spc="-30">
                <a:latin typeface="Calibri"/>
                <a:cs typeface="Calibri"/>
              </a:rPr>
              <a:t>hastalıktır.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400">
              <a:latin typeface="Calibri"/>
              <a:cs typeface="Calibri"/>
            </a:endParaRPr>
          </a:p>
          <a:p>
            <a:pPr algn="just" marL="355600" marR="6350" indent="-343535">
              <a:lnSpc>
                <a:spcPct val="115100"/>
              </a:lnSpc>
              <a:spcBef>
                <a:spcPts val="1530"/>
              </a:spcBef>
              <a:buFont typeface="Arial MT"/>
              <a:buChar char="•"/>
              <a:tabLst>
                <a:tab pos="356235" algn="l"/>
              </a:tabLst>
            </a:pPr>
            <a:r>
              <a:rPr dirty="0" sz="2400">
                <a:latin typeface="Calibri"/>
                <a:cs typeface="Calibri"/>
              </a:rPr>
              <a:t>Bu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nedenle,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kuduz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riski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olan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hayvanlarla</a:t>
            </a:r>
            <a:r>
              <a:rPr dirty="0" sz="2400" spc="-5">
                <a:latin typeface="Calibri"/>
                <a:cs typeface="Calibri"/>
              </a:rPr>
              <a:t> sık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temas</a:t>
            </a:r>
            <a:r>
              <a:rPr dirty="0" sz="2400">
                <a:latin typeface="Calibri"/>
                <a:cs typeface="Calibri"/>
              </a:rPr>
              <a:t> eden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kişilere </a:t>
            </a:r>
            <a:r>
              <a:rPr dirty="0" sz="2400" spc="-10" b="1">
                <a:latin typeface="Calibri"/>
                <a:cs typeface="Calibri"/>
              </a:rPr>
              <a:t>temas </a:t>
            </a:r>
            <a:r>
              <a:rPr dirty="0" sz="2400" spc="-5" b="1">
                <a:latin typeface="Calibri"/>
                <a:cs typeface="Calibri"/>
              </a:rPr>
              <a:t>öncesi aşılama</a:t>
            </a:r>
            <a:r>
              <a:rPr dirty="0" sz="2400" spc="-5">
                <a:latin typeface="Calibri"/>
                <a:cs typeface="Calibri"/>
              </a:rPr>
              <a:t>, </a:t>
            </a:r>
            <a:r>
              <a:rPr dirty="0" sz="2400" spc="-15">
                <a:latin typeface="Calibri"/>
                <a:cs typeface="Calibri"/>
              </a:rPr>
              <a:t>kuduz </a:t>
            </a:r>
            <a:r>
              <a:rPr dirty="0" sz="2400">
                <a:latin typeface="Calibri"/>
                <a:cs typeface="Calibri"/>
              </a:rPr>
              <a:t>riskli </a:t>
            </a:r>
            <a:r>
              <a:rPr dirty="0" sz="2400" spc="-5">
                <a:latin typeface="Calibri"/>
                <a:cs typeface="Calibri"/>
              </a:rPr>
              <a:t>teması olan </a:t>
            </a:r>
            <a:r>
              <a:rPr dirty="0" sz="2400" spc="-15">
                <a:latin typeface="Calibri"/>
                <a:cs typeface="Calibri"/>
              </a:rPr>
              <a:t>herkese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temas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sonrası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aşılama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uygulanmalıdır.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K</a:t>
            </a:r>
            <a:r>
              <a:rPr dirty="0"/>
              <a:t>orunma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60865"/>
            <a:ext cx="8072755" cy="298323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509"/>
              </a:spcBef>
            </a:pPr>
            <a:r>
              <a:rPr dirty="0" sz="2400" spc="-10" b="1">
                <a:latin typeface="Calibri"/>
                <a:cs typeface="Calibri"/>
              </a:rPr>
              <a:t>Kuduz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Riskli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spc="-45" b="1">
                <a:latin typeface="Calibri"/>
                <a:cs typeface="Calibri"/>
              </a:rPr>
              <a:t>Temas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Nedir?</a:t>
            </a:r>
            <a:endParaRPr sz="2400">
              <a:latin typeface="Calibri"/>
              <a:cs typeface="Calibri"/>
            </a:endParaRPr>
          </a:p>
          <a:p>
            <a:pPr algn="just" marL="355600" marR="297180" indent="-343535">
              <a:lnSpc>
                <a:spcPts val="2590"/>
              </a:lnSpc>
              <a:spcBef>
                <a:spcPts val="740"/>
              </a:spcBef>
              <a:buFont typeface="Arial MT"/>
              <a:buChar char="•"/>
              <a:tabLst>
                <a:tab pos="356235" algn="l"/>
              </a:tabLst>
            </a:pPr>
            <a:r>
              <a:rPr dirty="0" sz="2400" spc="-15">
                <a:latin typeface="Calibri"/>
                <a:cs typeface="Calibri"/>
              </a:rPr>
              <a:t>Kuduza </a:t>
            </a:r>
            <a:r>
              <a:rPr dirty="0" sz="2400" spc="-10">
                <a:latin typeface="Calibri"/>
                <a:cs typeface="Calibri"/>
              </a:rPr>
              <a:t>yakalanma </a:t>
            </a:r>
            <a:r>
              <a:rPr dirty="0" sz="2400" spc="-5">
                <a:latin typeface="Calibri"/>
                <a:cs typeface="Calibri"/>
              </a:rPr>
              <a:t>ihtimali olan </a:t>
            </a:r>
            <a:r>
              <a:rPr dirty="0" sz="2400" spc="-10">
                <a:latin typeface="Calibri"/>
                <a:cs typeface="Calibri"/>
              </a:rPr>
              <a:t>hayvanların </a:t>
            </a:r>
            <a:r>
              <a:rPr dirty="0" sz="2400">
                <a:latin typeface="Calibri"/>
                <a:cs typeface="Calibri"/>
              </a:rPr>
              <a:t>ısırıkları, </a:t>
            </a:r>
            <a:r>
              <a:rPr dirty="0" sz="2400" spc="-5">
                <a:latin typeface="Calibri"/>
                <a:cs typeface="Calibri"/>
              </a:rPr>
              <a:t>yeri ne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olursa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olsun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kuduz </a:t>
            </a:r>
            <a:r>
              <a:rPr dirty="0" sz="2400">
                <a:latin typeface="Calibri"/>
                <a:cs typeface="Calibri"/>
              </a:rPr>
              <a:t>için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 </a:t>
            </a:r>
            <a:r>
              <a:rPr dirty="0" sz="2400" spc="-30">
                <a:latin typeface="Calibri"/>
                <a:cs typeface="Calibri"/>
              </a:rPr>
              <a:t>oluşturur.</a:t>
            </a:r>
            <a:endParaRPr sz="2400">
              <a:latin typeface="Calibri"/>
              <a:cs typeface="Calibri"/>
            </a:endParaRPr>
          </a:p>
          <a:p>
            <a:pPr algn="just" marL="355600" marR="5080" indent="-343535">
              <a:lnSpc>
                <a:spcPct val="90000"/>
              </a:lnSpc>
              <a:spcBef>
                <a:spcPts val="540"/>
              </a:spcBef>
              <a:buFont typeface="Arial MT"/>
              <a:buChar char="•"/>
              <a:tabLst>
                <a:tab pos="356235" algn="l"/>
              </a:tabLst>
            </a:pPr>
            <a:r>
              <a:rPr dirty="0" sz="2400" spc="-5">
                <a:latin typeface="Calibri"/>
                <a:cs typeface="Calibri"/>
              </a:rPr>
              <a:t>Açık </a:t>
            </a:r>
            <a:r>
              <a:rPr dirty="0" sz="2400" spc="-20">
                <a:latin typeface="Calibri"/>
                <a:cs typeface="Calibri"/>
              </a:rPr>
              <a:t>yara, kesi, </a:t>
            </a:r>
            <a:r>
              <a:rPr dirty="0" sz="2400">
                <a:latin typeface="Calibri"/>
                <a:cs typeface="Calibri"/>
              </a:rPr>
              <a:t>tükürük </a:t>
            </a:r>
            <a:r>
              <a:rPr dirty="0" sz="2400" spc="-15">
                <a:latin typeface="Calibri"/>
                <a:cs typeface="Calibri"/>
              </a:rPr>
              <a:t>ve </a:t>
            </a:r>
            <a:r>
              <a:rPr dirty="0" sz="2400" spc="-10">
                <a:latin typeface="Calibri"/>
                <a:cs typeface="Calibri"/>
              </a:rPr>
              <a:t>salya </a:t>
            </a:r>
            <a:r>
              <a:rPr dirty="0" sz="2400">
                <a:latin typeface="Calibri"/>
                <a:cs typeface="Calibri"/>
              </a:rPr>
              <a:t>ile </a:t>
            </a:r>
            <a:r>
              <a:rPr dirty="0" sz="2400" spc="-15">
                <a:latin typeface="Calibri"/>
                <a:cs typeface="Calibri"/>
              </a:rPr>
              <a:t>hayvanlarda </a:t>
            </a:r>
            <a:r>
              <a:rPr dirty="0" sz="2400" spc="-10">
                <a:latin typeface="Calibri"/>
                <a:cs typeface="Calibri"/>
              </a:rPr>
              <a:t>kullanılan canlı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oral </a:t>
            </a:r>
            <a:r>
              <a:rPr dirty="0" sz="2400">
                <a:latin typeface="Calibri"/>
                <a:cs typeface="Calibri"/>
              </a:rPr>
              <a:t>aşı </a:t>
            </a:r>
            <a:r>
              <a:rPr dirty="0" sz="2400" spc="-10">
                <a:latin typeface="Calibri"/>
                <a:cs typeface="Calibri"/>
              </a:rPr>
              <a:t>yemleri </a:t>
            </a:r>
            <a:r>
              <a:rPr dirty="0" sz="2400">
                <a:latin typeface="Calibri"/>
                <a:cs typeface="Calibri"/>
              </a:rPr>
              <a:t>gibi </a:t>
            </a:r>
            <a:r>
              <a:rPr dirty="0" sz="2400" spc="-10">
                <a:latin typeface="Calibri"/>
                <a:cs typeface="Calibri"/>
              </a:rPr>
              <a:t>potansiyel </a:t>
            </a:r>
            <a:r>
              <a:rPr dirty="0" sz="2400" spc="-15">
                <a:latin typeface="Calibri"/>
                <a:cs typeface="Calibri"/>
              </a:rPr>
              <a:t>enfekte </a:t>
            </a:r>
            <a:r>
              <a:rPr dirty="0" sz="2400" spc="-5">
                <a:latin typeface="Calibri"/>
                <a:cs typeface="Calibri"/>
              </a:rPr>
              <a:t>olabilecek </a:t>
            </a:r>
            <a:r>
              <a:rPr dirty="0" sz="2400" spc="-10">
                <a:latin typeface="Calibri"/>
                <a:cs typeface="Calibri"/>
              </a:rPr>
              <a:t>materyalle </a:t>
            </a:r>
            <a:r>
              <a:rPr dirty="0" sz="2400" spc="-5">
                <a:latin typeface="Calibri"/>
                <a:cs typeface="Calibri"/>
              </a:rPr>
              <a:t> teması </a:t>
            </a:r>
            <a:r>
              <a:rPr dirty="0" sz="2400" spc="-15">
                <a:latin typeface="Calibri"/>
                <a:cs typeface="Calibri"/>
              </a:rPr>
              <a:t>ve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tırmalama da</a:t>
            </a:r>
            <a:r>
              <a:rPr dirty="0" sz="2400">
                <a:latin typeface="Calibri"/>
                <a:cs typeface="Calibri"/>
              </a:rPr>
              <a:t> ısırık </a:t>
            </a:r>
            <a:r>
              <a:rPr dirty="0" sz="2400" spc="-5">
                <a:latin typeface="Calibri"/>
                <a:cs typeface="Calibri"/>
              </a:rPr>
              <a:t>dışı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kuduz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riskli </a:t>
            </a:r>
            <a:r>
              <a:rPr dirty="0" sz="2400" spc="-10">
                <a:latin typeface="Calibri"/>
                <a:cs typeface="Calibri"/>
              </a:rPr>
              <a:t>temas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olarak </a:t>
            </a:r>
            <a:r>
              <a:rPr dirty="0" sz="2400" spc="-10">
                <a:latin typeface="Calibri"/>
                <a:cs typeface="Calibri"/>
              </a:rPr>
              <a:t> kabul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edilir.</a:t>
            </a:r>
            <a:endParaRPr sz="2400">
              <a:latin typeface="Calibri"/>
              <a:cs typeface="Calibri"/>
            </a:endParaRPr>
          </a:p>
          <a:p>
            <a:pPr algn="just" marL="355600" indent="-343535">
              <a:lnSpc>
                <a:spcPct val="100000"/>
              </a:lnSpc>
              <a:spcBef>
                <a:spcPts val="285"/>
              </a:spcBef>
              <a:buFont typeface="Arial MT"/>
              <a:buChar char="•"/>
              <a:tabLst>
                <a:tab pos="356235" algn="l"/>
              </a:tabLst>
            </a:pPr>
            <a:r>
              <a:rPr dirty="0" sz="2400" spc="-45">
                <a:latin typeface="Calibri"/>
                <a:cs typeface="Calibri"/>
              </a:rPr>
              <a:t>Temas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sonrası aşılamaya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olabildiğince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erken</a:t>
            </a:r>
            <a:r>
              <a:rPr dirty="0" sz="2400" spc="-20">
                <a:latin typeface="Calibri"/>
                <a:cs typeface="Calibri"/>
              </a:rPr>
              <a:t> başlanmalıdır.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51" y="4309871"/>
            <a:ext cx="3584448" cy="25389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4698" y="5893631"/>
            <a:ext cx="374602" cy="4305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K</a:t>
            </a:r>
            <a:r>
              <a:rPr dirty="0"/>
              <a:t>orunma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410487"/>
            <a:ext cx="8073390" cy="4423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0795" indent="-343535">
              <a:lnSpc>
                <a:spcPct val="1151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  <a:tab pos="2165985" algn="l"/>
                <a:tab pos="2666365" algn="l"/>
                <a:tab pos="3900804" algn="l"/>
                <a:tab pos="5231130" algn="l"/>
                <a:tab pos="6459855" algn="l"/>
                <a:tab pos="7089775" algn="l"/>
                <a:tab pos="7793355" algn="l"/>
              </a:tabLst>
            </a:pPr>
            <a:r>
              <a:rPr dirty="0" sz="2200" spc="-10">
                <a:latin typeface="Calibri"/>
                <a:cs typeface="Calibri"/>
              </a:rPr>
              <a:t>H</a:t>
            </a:r>
            <a:r>
              <a:rPr dirty="0" sz="2200" spc="-40">
                <a:latin typeface="Calibri"/>
                <a:cs typeface="Calibri"/>
              </a:rPr>
              <a:t>a</a:t>
            </a:r>
            <a:r>
              <a:rPr dirty="0" sz="2200" spc="5">
                <a:latin typeface="Calibri"/>
                <a:cs typeface="Calibri"/>
              </a:rPr>
              <a:t>y</a:t>
            </a:r>
            <a:r>
              <a:rPr dirty="0" sz="2200" spc="-40">
                <a:latin typeface="Calibri"/>
                <a:cs typeface="Calibri"/>
              </a:rPr>
              <a:t>v</a:t>
            </a:r>
            <a:r>
              <a:rPr dirty="0" sz="2200" spc="-5">
                <a:latin typeface="Calibri"/>
                <a:cs typeface="Calibri"/>
              </a:rPr>
              <a:t>an</a:t>
            </a:r>
            <a:r>
              <a:rPr dirty="0" sz="2200" spc="-15">
                <a:latin typeface="Calibri"/>
                <a:cs typeface="Calibri"/>
              </a:rPr>
              <a:t>l</a:t>
            </a:r>
            <a:r>
              <a:rPr dirty="0" sz="2200" spc="-5">
                <a:latin typeface="Calibri"/>
                <a:cs typeface="Calibri"/>
              </a:rPr>
              <a:t>ar</a:t>
            </a:r>
            <a:r>
              <a:rPr dirty="0" sz="2200" spc="-15">
                <a:latin typeface="Calibri"/>
                <a:cs typeface="Calibri"/>
              </a:rPr>
              <a:t>ı</a:t>
            </a:r>
            <a:r>
              <a:rPr dirty="0" sz="2200" spc="-10">
                <a:latin typeface="Calibri"/>
                <a:cs typeface="Calibri"/>
              </a:rPr>
              <a:t>nız</a:t>
            </a:r>
            <a:r>
              <a:rPr dirty="0" sz="2200" spc="-5">
                <a:latin typeface="Calibri"/>
                <a:cs typeface="Calibri"/>
              </a:rPr>
              <a:t>ı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25">
                <a:latin typeface="Calibri"/>
                <a:cs typeface="Calibri"/>
              </a:rPr>
              <a:t>v</a:t>
            </a:r>
            <a:r>
              <a:rPr dirty="0" sz="2200" spc="-5">
                <a:latin typeface="Calibri"/>
                <a:cs typeface="Calibri"/>
              </a:rPr>
              <a:t>e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70">
                <a:latin typeface="Calibri"/>
                <a:cs typeface="Calibri"/>
              </a:rPr>
              <a:t>k</a:t>
            </a:r>
            <a:r>
              <a:rPr dirty="0" sz="2200" spc="-5">
                <a:latin typeface="Calibri"/>
                <a:cs typeface="Calibri"/>
              </a:rPr>
              <a:t>endini</a:t>
            </a:r>
            <a:r>
              <a:rPr dirty="0" sz="2200" spc="-15">
                <a:latin typeface="Calibri"/>
                <a:cs typeface="Calibri"/>
              </a:rPr>
              <a:t>z</a:t>
            </a:r>
            <a:r>
              <a:rPr dirty="0" sz="2200" spc="-5">
                <a:latin typeface="Calibri"/>
                <a:cs typeface="Calibri"/>
              </a:rPr>
              <a:t>i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35">
                <a:latin typeface="Calibri"/>
                <a:cs typeface="Calibri"/>
              </a:rPr>
              <a:t>k</a:t>
            </a:r>
            <a:r>
              <a:rPr dirty="0" sz="2200" spc="-10">
                <a:latin typeface="Calibri"/>
                <a:cs typeface="Calibri"/>
              </a:rPr>
              <a:t>udu</a:t>
            </a:r>
            <a:r>
              <a:rPr dirty="0" sz="2200" spc="-65">
                <a:latin typeface="Calibri"/>
                <a:cs typeface="Calibri"/>
              </a:rPr>
              <a:t>z</a:t>
            </a:r>
            <a:r>
              <a:rPr dirty="0" sz="2200">
                <a:latin typeface="Calibri"/>
                <a:cs typeface="Calibri"/>
              </a:rPr>
              <a:t>d</a:t>
            </a:r>
            <a:r>
              <a:rPr dirty="0" sz="2200" spc="-5">
                <a:latin typeface="Calibri"/>
                <a:cs typeface="Calibri"/>
              </a:rPr>
              <a:t>an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80">
                <a:latin typeface="Calibri"/>
                <a:cs typeface="Calibri"/>
              </a:rPr>
              <a:t>k</a:t>
            </a:r>
            <a:r>
              <a:rPr dirty="0" sz="2200" spc="-5">
                <a:latin typeface="Calibri"/>
                <a:cs typeface="Calibri"/>
              </a:rPr>
              <a:t>orumak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5">
                <a:latin typeface="Calibri"/>
                <a:cs typeface="Calibri"/>
              </a:rPr>
              <a:t>iç</a:t>
            </a:r>
            <a:r>
              <a:rPr dirty="0" sz="2200" spc="-15">
                <a:latin typeface="Calibri"/>
                <a:cs typeface="Calibri"/>
              </a:rPr>
              <a:t>i</a:t>
            </a:r>
            <a:r>
              <a:rPr dirty="0" sz="2200" spc="-5">
                <a:latin typeface="Calibri"/>
                <a:cs typeface="Calibri"/>
              </a:rPr>
              <a:t>n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80">
                <a:latin typeface="Calibri"/>
                <a:cs typeface="Calibri"/>
              </a:rPr>
              <a:t>k</a:t>
            </a:r>
            <a:r>
              <a:rPr dirty="0" sz="2200" spc="-5">
                <a:latin typeface="Calibri"/>
                <a:cs typeface="Calibri"/>
              </a:rPr>
              <a:t>edi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25">
                <a:latin typeface="Calibri"/>
                <a:cs typeface="Calibri"/>
              </a:rPr>
              <a:t>ve  </a:t>
            </a:r>
            <a:r>
              <a:rPr dirty="0" sz="2200" spc="-15">
                <a:latin typeface="Calibri"/>
                <a:cs typeface="Calibri"/>
              </a:rPr>
              <a:t>köpeklerinize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yılda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1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defa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kuduz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aşışı </a:t>
            </a:r>
            <a:r>
              <a:rPr dirty="0" sz="2200" spc="-10">
                <a:latin typeface="Calibri"/>
                <a:cs typeface="Calibri"/>
              </a:rPr>
              <a:t>yaptırılması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gerekmektedir.</a:t>
            </a:r>
            <a:endParaRPr sz="2200">
              <a:latin typeface="Calibri"/>
              <a:cs typeface="Calibri"/>
            </a:endParaRPr>
          </a:p>
          <a:p>
            <a:pPr marL="355600" marR="5080" indent="-343535">
              <a:lnSpc>
                <a:spcPct val="114999"/>
              </a:lnSpc>
              <a:spcBef>
                <a:spcPts val="525"/>
              </a:spcBef>
              <a:buFont typeface="Arial MT"/>
              <a:buChar char="•"/>
              <a:tabLst>
                <a:tab pos="355600" algn="l"/>
                <a:tab pos="356235" algn="l"/>
                <a:tab pos="1130935" algn="l"/>
                <a:tab pos="3100705" algn="l"/>
                <a:tab pos="4437380" algn="l"/>
                <a:tab pos="4979670" algn="l"/>
                <a:tab pos="6272530" algn="l"/>
                <a:tab pos="7543800" algn="l"/>
              </a:tabLst>
            </a:pPr>
            <a:r>
              <a:rPr dirty="0" sz="2200" spc="-60">
                <a:latin typeface="Calibri"/>
                <a:cs typeface="Calibri"/>
              </a:rPr>
              <a:t>E</a:t>
            </a:r>
            <a:r>
              <a:rPr dirty="0" sz="2200" spc="-25">
                <a:latin typeface="Calibri"/>
                <a:cs typeface="Calibri"/>
              </a:rPr>
              <a:t>v</a:t>
            </a:r>
            <a:r>
              <a:rPr dirty="0" sz="2200" spc="-5">
                <a:latin typeface="Calibri"/>
                <a:cs typeface="Calibri"/>
              </a:rPr>
              <a:t>cil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20">
                <a:latin typeface="Calibri"/>
                <a:cs typeface="Calibri"/>
              </a:rPr>
              <a:t>h</a:t>
            </a:r>
            <a:r>
              <a:rPr dirty="0" sz="2200" spc="-40">
                <a:latin typeface="Calibri"/>
                <a:cs typeface="Calibri"/>
              </a:rPr>
              <a:t>a</a:t>
            </a:r>
            <a:r>
              <a:rPr dirty="0" sz="2200" spc="5">
                <a:latin typeface="Calibri"/>
                <a:cs typeface="Calibri"/>
              </a:rPr>
              <a:t>y</a:t>
            </a:r>
            <a:r>
              <a:rPr dirty="0" sz="2200" spc="-40">
                <a:latin typeface="Calibri"/>
                <a:cs typeface="Calibri"/>
              </a:rPr>
              <a:t>v</a:t>
            </a: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-10">
                <a:latin typeface="Calibri"/>
                <a:cs typeface="Calibri"/>
              </a:rPr>
              <a:t>nla</a:t>
            </a:r>
            <a:r>
              <a:rPr dirty="0" sz="2200" spc="-15">
                <a:latin typeface="Calibri"/>
                <a:cs typeface="Calibri"/>
              </a:rPr>
              <a:t>r</a:t>
            </a:r>
            <a:r>
              <a:rPr dirty="0" sz="2200" spc="-5">
                <a:latin typeface="Calibri"/>
                <a:cs typeface="Calibri"/>
              </a:rPr>
              <a:t>ınız</a:t>
            </a:r>
            <a:r>
              <a:rPr dirty="0" sz="2200" spc="-15">
                <a:latin typeface="Calibri"/>
                <a:cs typeface="Calibri"/>
              </a:rPr>
              <a:t>ı</a:t>
            </a:r>
            <a:r>
              <a:rPr dirty="0" sz="2200" spc="-5">
                <a:latin typeface="Calibri"/>
                <a:cs typeface="Calibri"/>
              </a:rPr>
              <a:t>n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5">
                <a:latin typeface="Calibri"/>
                <a:cs typeface="Calibri"/>
              </a:rPr>
              <a:t>izl</a:t>
            </a:r>
            <a:r>
              <a:rPr dirty="0" sz="2200" spc="-15">
                <a:latin typeface="Calibri"/>
                <a:cs typeface="Calibri"/>
              </a:rPr>
              <a:t>e</a:t>
            </a:r>
            <a:r>
              <a:rPr dirty="0" sz="2200" spc="-10">
                <a:latin typeface="Calibri"/>
                <a:cs typeface="Calibri"/>
              </a:rPr>
              <a:t>n</a:t>
            </a:r>
            <a:r>
              <a:rPr dirty="0" sz="2200">
                <a:latin typeface="Calibri"/>
                <a:cs typeface="Calibri"/>
              </a:rPr>
              <a:t>m</a:t>
            </a:r>
            <a:r>
              <a:rPr dirty="0" sz="2200" spc="-5">
                <a:latin typeface="Calibri"/>
                <a:cs typeface="Calibri"/>
              </a:rPr>
              <a:t>esi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15">
                <a:latin typeface="Calibri"/>
                <a:cs typeface="Calibri"/>
              </a:rPr>
              <a:t>v</a:t>
            </a:r>
            <a:r>
              <a:rPr dirty="0" sz="2200" spc="-5">
                <a:latin typeface="Calibri"/>
                <a:cs typeface="Calibri"/>
              </a:rPr>
              <a:t>e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10">
                <a:latin typeface="Calibri"/>
                <a:cs typeface="Calibri"/>
              </a:rPr>
              <a:t>h</a:t>
            </a:r>
            <a:r>
              <a:rPr dirty="0" sz="2200" spc="-40">
                <a:latin typeface="Calibri"/>
                <a:cs typeface="Calibri"/>
              </a:rPr>
              <a:t>a</a:t>
            </a:r>
            <a:r>
              <a:rPr dirty="0" sz="2200" spc="5">
                <a:latin typeface="Calibri"/>
                <a:cs typeface="Calibri"/>
              </a:rPr>
              <a:t>y</a:t>
            </a:r>
            <a:r>
              <a:rPr dirty="0" sz="2200" spc="-40">
                <a:latin typeface="Calibri"/>
                <a:cs typeface="Calibri"/>
              </a:rPr>
              <a:t>v</a:t>
            </a:r>
            <a:r>
              <a:rPr dirty="0" sz="2200" spc="-5">
                <a:latin typeface="Calibri"/>
                <a:cs typeface="Calibri"/>
              </a:rPr>
              <a:t>anın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10">
                <a:latin typeface="Calibri"/>
                <a:cs typeface="Calibri"/>
              </a:rPr>
              <a:t>huyund</a:t>
            </a:r>
            <a:r>
              <a:rPr dirty="0" sz="2200" spc="-5">
                <a:latin typeface="Calibri"/>
                <a:cs typeface="Calibri"/>
              </a:rPr>
              <a:t>a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25">
                <a:latin typeface="Calibri"/>
                <a:cs typeface="Calibri"/>
              </a:rPr>
              <a:t>v</a:t>
            </a:r>
            <a:r>
              <a:rPr dirty="0" sz="2200" spc="-20">
                <a:latin typeface="Calibri"/>
                <a:cs typeface="Calibri"/>
              </a:rPr>
              <a:t>e</a:t>
            </a:r>
            <a:r>
              <a:rPr dirty="0" sz="2200" spc="-40">
                <a:latin typeface="Calibri"/>
                <a:cs typeface="Calibri"/>
              </a:rPr>
              <a:t>y</a:t>
            </a:r>
            <a:r>
              <a:rPr dirty="0" sz="2200" spc="-5">
                <a:latin typeface="Calibri"/>
                <a:cs typeface="Calibri"/>
              </a:rPr>
              <a:t>a  </a:t>
            </a:r>
            <a:r>
              <a:rPr dirty="0" sz="2200" spc="-15">
                <a:latin typeface="Calibri"/>
                <a:cs typeface="Calibri"/>
              </a:rPr>
              <a:t>hareketlerinde;</a:t>
            </a:r>
            <a:endParaRPr sz="22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840"/>
              </a:spcBef>
              <a:buFont typeface="Times New Roman"/>
              <a:buChar char="-"/>
              <a:tabLst>
                <a:tab pos="756285" algn="l"/>
                <a:tab pos="756920" algn="l"/>
              </a:tabLst>
            </a:pPr>
            <a:r>
              <a:rPr dirty="0" sz="1900" spc="-15">
                <a:latin typeface="Calibri"/>
                <a:cs typeface="Calibri"/>
              </a:rPr>
              <a:t>Korkaklık,</a:t>
            </a:r>
            <a:r>
              <a:rPr dirty="0" sz="1900" spc="10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sinirlilik</a:t>
            </a:r>
            <a:r>
              <a:rPr dirty="0" sz="1900" spc="15">
                <a:latin typeface="Calibri"/>
                <a:cs typeface="Calibri"/>
              </a:rPr>
              <a:t> </a:t>
            </a:r>
            <a:r>
              <a:rPr dirty="0" sz="1900" spc="-20">
                <a:latin typeface="Calibri"/>
                <a:cs typeface="Calibri"/>
              </a:rPr>
              <a:t>ve</a:t>
            </a:r>
            <a:r>
              <a:rPr dirty="0" sz="1900" spc="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saldırganlık,</a:t>
            </a:r>
            <a:endParaRPr sz="19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795"/>
              </a:spcBef>
              <a:buFont typeface="Times New Roman"/>
              <a:buChar char="-"/>
              <a:tabLst>
                <a:tab pos="756285" algn="l"/>
                <a:tab pos="756920" algn="l"/>
              </a:tabLst>
            </a:pPr>
            <a:r>
              <a:rPr dirty="0" sz="1900" spc="-10">
                <a:latin typeface="Calibri"/>
                <a:cs typeface="Calibri"/>
              </a:rPr>
              <a:t>Hayvanda</a:t>
            </a:r>
            <a:r>
              <a:rPr dirty="0" sz="1900" spc="2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şiddetli</a:t>
            </a:r>
            <a:r>
              <a:rPr dirty="0" sz="1900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ısırma</a:t>
            </a:r>
            <a:r>
              <a:rPr dirty="0" sz="1900" spc="-10">
                <a:latin typeface="Calibri"/>
                <a:cs typeface="Calibri"/>
              </a:rPr>
              <a:t> isteği,</a:t>
            </a:r>
            <a:endParaRPr sz="19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805"/>
              </a:spcBef>
              <a:buFont typeface="Times New Roman"/>
              <a:buChar char="-"/>
              <a:tabLst>
                <a:tab pos="756285" algn="l"/>
                <a:tab pos="756920" algn="l"/>
              </a:tabLst>
            </a:pPr>
            <a:r>
              <a:rPr dirty="0" sz="1900" spc="-15">
                <a:latin typeface="Calibri"/>
                <a:cs typeface="Calibri"/>
              </a:rPr>
              <a:t>Vücudunda</a:t>
            </a:r>
            <a:r>
              <a:rPr dirty="0" sz="1900">
                <a:latin typeface="Calibri"/>
                <a:cs typeface="Calibri"/>
              </a:rPr>
              <a:t> </a:t>
            </a:r>
            <a:r>
              <a:rPr dirty="0" sz="1900" spc="-30">
                <a:latin typeface="Calibri"/>
                <a:cs typeface="Calibri"/>
              </a:rPr>
              <a:t>felçler,</a:t>
            </a:r>
            <a:endParaRPr sz="19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795"/>
              </a:spcBef>
              <a:buFont typeface="Times New Roman"/>
              <a:buChar char="-"/>
              <a:tabLst>
                <a:tab pos="756285" algn="l"/>
                <a:tab pos="756920" algn="l"/>
              </a:tabLst>
            </a:pPr>
            <a:r>
              <a:rPr dirty="0" sz="1900" spc="-20">
                <a:latin typeface="Calibri"/>
                <a:cs typeface="Calibri"/>
              </a:rPr>
              <a:t>Yutkunma</a:t>
            </a:r>
            <a:r>
              <a:rPr dirty="0" sz="1900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güçlüğü,</a:t>
            </a:r>
            <a:r>
              <a:rPr dirty="0" sz="1900" spc="2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salya </a:t>
            </a:r>
            <a:r>
              <a:rPr dirty="0" sz="1900" spc="-5">
                <a:latin typeface="Calibri"/>
                <a:cs typeface="Calibri"/>
              </a:rPr>
              <a:t>akması,</a:t>
            </a:r>
            <a:r>
              <a:rPr dirty="0" sz="1900">
                <a:latin typeface="Calibri"/>
                <a:cs typeface="Calibri"/>
              </a:rPr>
              <a:t> </a:t>
            </a:r>
            <a:r>
              <a:rPr dirty="0" sz="1900" spc="-25">
                <a:latin typeface="Calibri"/>
                <a:cs typeface="Calibri"/>
              </a:rPr>
              <a:t>kasılmalar,</a:t>
            </a:r>
            <a:endParaRPr sz="1900">
              <a:latin typeface="Calibri"/>
              <a:cs typeface="Calibri"/>
            </a:endParaRPr>
          </a:p>
          <a:p>
            <a:pPr algn="just" marL="12700" marR="5715">
              <a:lnSpc>
                <a:spcPct val="114999"/>
              </a:lnSpc>
              <a:spcBef>
                <a:spcPts val="490"/>
              </a:spcBef>
            </a:pPr>
            <a:r>
              <a:rPr dirty="0" sz="2200" spc="-5">
                <a:latin typeface="Calibri"/>
                <a:cs typeface="Calibri"/>
              </a:rPr>
              <a:t>gibi </a:t>
            </a:r>
            <a:r>
              <a:rPr dirty="0" sz="2200" spc="-10">
                <a:latin typeface="Calibri"/>
                <a:cs typeface="Calibri"/>
              </a:rPr>
              <a:t>değişiklikler görüldüğünde </a:t>
            </a:r>
            <a:r>
              <a:rPr dirty="0" sz="2200" spc="-15">
                <a:latin typeface="Calibri"/>
                <a:cs typeface="Calibri"/>
              </a:rPr>
              <a:t>hayvanlardan uzak </a:t>
            </a:r>
            <a:r>
              <a:rPr dirty="0" sz="2200" spc="-10">
                <a:latin typeface="Calibri"/>
                <a:cs typeface="Calibri"/>
              </a:rPr>
              <a:t>durulması </a:t>
            </a:r>
            <a:r>
              <a:rPr dirty="0" sz="2200" spc="-15">
                <a:latin typeface="Calibri"/>
                <a:cs typeface="Calibri"/>
              </a:rPr>
              <a:t>ve </a:t>
            </a:r>
            <a:r>
              <a:rPr dirty="0" sz="2200" spc="-5">
                <a:latin typeface="Calibri"/>
                <a:cs typeface="Calibri"/>
              </a:rPr>
              <a:t>en kısa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sürede</a:t>
            </a:r>
            <a:r>
              <a:rPr dirty="0" sz="2200" spc="-5">
                <a:latin typeface="Calibri"/>
                <a:cs typeface="Calibri"/>
              </a:rPr>
              <a:t> İl/İlçe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Tarım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ve</a:t>
            </a:r>
            <a:r>
              <a:rPr dirty="0" sz="2200" spc="-10">
                <a:latin typeface="Calibri"/>
                <a:cs typeface="Calibri"/>
              </a:rPr>
              <a:t> Orman</a:t>
            </a:r>
            <a:r>
              <a:rPr dirty="0" sz="2200" spc="-5">
                <a:latin typeface="Calibri"/>
                <a:cs typeface="Calibri"/>
              </a:rPr>
              <a:t> Müdürlüklerine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haber</a:t>
            </a:r>
            <a:r>
              <a:rPr dirty="0" sz="2200" spc="-5">
                <a:latin typeface="Calibri"/>
                <a:cs typeface="Calibri"/>
              </a:rPr>
              <a:t> verilmesi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gerekmektedir.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1523" y="5655563"/>
            <a:ext cx="1520952" cy="12024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K</a:t>
            </a:r>
            <a:r>
              <a:rPr dirty="0"/>
              <a:t>orunma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680" y="1431163"/>
            <a:ext cx="4484370" cy="3173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6172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Calibri"/>
                <a:cs typeface="Calibri"/>
              </a:rPr>
              <a:t>Kuduz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Riskli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35" b="1">
                <a:latin typeface="Calibri"/>
                <a:cs typeface="Calibri"/>
              </a:rPr>
              <a:t>Temasa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Maruz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kaldığınızda;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libri"/>
              <a:cs typeface="Calibri"/>
            </a:endParaRPr>
          </a:p>
          <a:p>
            <a:pPr marL="355600" marR="89916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En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yakın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sağlık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kuruluşuna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başvurunuz.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Doktorunuzun </a:t>
            </a:r>
            <a:r>
              <a:rPr dirty="0" sz="2400" spc="-5">
                <a:latin typeface="Calibri"/>
                <a:cs typeface="Calibri"/>
              </a:rPr>
              <a:t>belirlediği takvime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uyarak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aşılarınızı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gününde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0"/>
              </a:spcBef>
            </a:pPr>
            <a:r>
              <a:rPr dirty="0" sz="2400" spc="-5">
                <a:latin typeface="Calibri"/>
                <a:cs typeface="Calibri"/>
              </a:rPr>
              <a:t>yaptırınız.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4144" y="1417319"/>
            <a:ext cx="3311652" cy="38465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419" y="1612138"/>
            <a:ext cx="63061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000000"/>
                </a:solidFill>
              </a:rPr>
              <a:t>Kuduz</a:t>
            </a:r>
            <a:r>
              <a:rPr dirty="0" sz="2400">
                <a:solidFill>
                  <a:srgbClr val="000000"/>
                </a:solidFill>
              </a:rPr>
              <a:t> Riskli</a:t>
            </a:r>
            <a:r>
              <a:rPr dirty="0" sz="2400" spc="-20">
                <a:solidFill>
                  <a:srgbClr val="000000"/>
                </a:solidFill>
              </a:rPr>
              <a:t> </a:t>
            </a:r>
            <a:r>
              <a:rPr dirty="0" sz="2400" spc="-40">
                <a:solidFill>
                  <a:srgbClr val="000000"/>
                </a:solidFill>
              </a:rPr>
              <a:t>Temas</a:t>
            </a:r>
            <a:r>
              <a:rPr dirty="0" sz="2400" spc="-15">
                <a:solidFill>
                  <a:srgbClr val="000000"/>
                </a:solidFill>
              </a:rPr>
              <a:t> </a:t>
            </a:r>
            <a:r>
              <a:rPr dirty="0" sz="2400" spc="-5">
                <a:solidFill>
                  <a:srgbClr val="000000"/>
                </a:solidFill>
              </a:rPr>
              <a:t>Öncesi</a:t>
            </a:r>
            <a:r>
              <a:rPr dirty="0" sz="2400">
                <a:solidFill>
                  <a:srgbClr val="000000"/>
                </a:solidFill>
              </a:rPr>
              <a:t> Aşılanması </a:t>
            </a:r>
            <a:r>
              <a:rPr dirty="0" sz="2400" spc="-15">
                <a:solidFill>
                  <a:srgbClr val="000000"/>
                </a:solidFill>
              </a:rPr>
              <a:t>Gerekenler;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955419" y="2582926"/>
            <a:ext cx="6755130" cy="295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2400" spc="-20">
                <a:latin typeface="Calibri"/>
                <a:cs typeface="Calibri"/>
              </a:rPr>
              <a:t>Veteriner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hekimler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dirty="0" sz="2400" spc="-10">
                <a:latin typeface="Calibri"/>
                <a:cs typeface="Calibri"/>
              </a:rPr>
              <a:t>Kuduz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laboratuvarı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çalışanları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dirty="0" sz="2400" spc="-15">
                <a:latin typeface="Calibri"/>
                <a:cs typeface="Calibri"/>
              </a:rPr>
              <a:t>Hayvan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bakıcıları</a:t>
            </a:r>
            <a:endParaRPr sz="2400">
              <a:latin typeface="Calibri"/>
              <a:cs typeface="Calibri"/>
            </a:endParaRPr>
          </a:p>
          <a:p>
            <a:pPr marL="355600" marR="954405" indent="-343535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dirty="0" sz="2400" spc="-35">
                <a:latin typeface="Calibri"/>
                <a:cs typeface="Calibri"/>
              </a:rPr>
              <a:t>Yaban </a:t>
            </a:r>
            <a:r>
              <a:rPr dirty="0" sz="2400" spc="-25">
                <a:latin typeface="Calibri"/>
                <a:cs typeface="Calibri"/>
              </a:rPr>
              <a:t>hayat </a:t>
            </a:r>
            <a:r>
              <a:rPr dirty="0" sz="2400">
                <a:latin typeface="Calibri"/>
                <a:cs typeface="Calibri"/>
              </a:rPr>
              <a:t>ile </a:t>
            </a:r>
            <a:r>
              <a:rPr dirty="0" sz="2400" spc="-5">
                <a:latin typeface="Calibri"/>
                <a:cs typeface="Calibri"/>
              </a:rPr>
              <a:t>temas </a:t>
            </a:r>
            <a:r>
              <a:rPr dirty="0" sz="2400">
                <a:latin typeface="Calibri"/>
                <a:cs typeface="Calibri"/>
              </a:rPr>
              <a:t>riski </a:t>
            </a:r>
            <a:r>
              <a:rPr dirty="0" sz="2400" spc="-5">
                <a:latin typeface="Calibri"/>
                <a:cs typeface="Calibri"/>
              </a:rPr>
              <a:t>yüksek olan </a:t>
            </a:r>
            <a:r>
              <a:rPr dirty="0" sz="2400" spc="-20">
                <a:latin typeface="Calibri"/>
                <a:cs typeface="Calibri"/>
              </a:rPr>
              <a:t>doğa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sporları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yapanlar</a:t>
            </a:r>
            <a:endParaRPr sz="2400">
              <a:latin typeface="Calibri"/>
              <a:cs typeface="Calibri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2400" spc="-15">
                <a:latin typeface="Calibri"/>
                <a:cs typeface="Calibri"/>
              </a:rPr>
              <a:t>Köpek</a:t>
            </a:r>
            <a:r>
              <a:rPr dirty="0" sz="2400" spc="-10">
                <a:latin typeface="Calibri"/>
                <a:cs typeface="Calibri"/>
              </a:rPr>
              <a:t> kuduzunun</a:t>
            </a:r>
            <a:r>
              <a:rPr dirty="0" sz="2400" spc="-5">
                <a:latin typeface="Calibri"/>
                <a:cs typeface="Calibri"/>
              </a:rPr>
              <a:t> yüksek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olduğu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ve</a:t>
            </a:r>
            <a:r>
              <a:rPr dirty="0" sz="2400" spc="-10">
                <a:latin typeface="Calibri"/>
                <a:cs typeface="Calibri"/>
              </a:rPr>
              <a:t> kuduz</a:t>
            </a:r>
            <a:r>
              <a:rPr dirty="0" sz="2400" spc="-5">
                <a:latin typeface="Calibri"/>
                <a:cs typeface="Calibri"/>
              </a:rPr>
              <a:t> riskli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temas</a:t>
            </a:r>
            <a:r>
              <a:rPr dirty="0" sz="2400" spc="5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halinde</a:t>
            </a:r>
            <a:r>
              <a:rPr dirty="0" sz="2400" spc="5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uygun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tıbbi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yaklaşımın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verilemeyeceği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bölgelere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seyahat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edenler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7308" y="787414"/>
            <a:ext cx="2060448" cy="33483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45947" y="1184147"/>
            <a:ext cx="1287780" cy="1106805"/>
            <a:chOff x="345947" y="1184147"/>
            <a:chExt cx="1287780" cy="11068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8901" y="1197101"/>
              <a:ext cx="1261872" cy="108051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58901" y="1197101"/>
              <a:ext cx="1262380" cy="1080770"/>
            </a:xfrm>
            <a:custGeom>
              <a:avLst/>
              <a:gdLst/>
              <a:ahLst/>
              <a:cxnLst/>
              <a:rect l="l" t="t" r="r" b="b"/>
              <a:pathLst>
                <a:path w="1262380" h="1080770">
                  <a:moveTo>
                    <a:pt x="0" y="180086"/>
                  </a:moveTo>
                  <a:lnTo>
                    <a:pt x="6434" y="132218"/>
                  </a:lnTo>
                  <a:lnTo>
                    <a:pt x="24592" y="89201"/>
                  </a:lnTo>
                  <a:lnTo>
                    <a:pt x="52757" y="52752"/>
                  </a:lnTo>
                  <a:lnTo>
                    <a:pt x="89212" y="24590"/>
                  </a:lnTo>
                  <a:lnTo>
                    <a:pt x="132240" y="6434"/>
                  </a:lnTo>
                  <a:lnTo>
                    <a:pt x="180124" y="0"/>
                  </a:lnTo>
                  <a:lnTo>
                    <a:pt x="1081786" y="0"/>
                  </a:lnTo>
                  <a:lnTo>
                    <a:pt x="1129653" y="6434"/>
                  </a:lnTo>
                  <a:lnTo>
                    <a:pt x="1172670" y="24590"/>
                  </a:lnTo>
                  <a:lnTo>
                    <a:pt x="1209119" y="52752"/>
                  </a:lnTo>
                  <a:lnTo>
                    <a:pt x="1237281" y="89201"/>
                  </a:lnTo>
                  <a:lnTo>
                    <a:pt x="1255437" y="132218"/>
                  </a:lnTo>
                  <a:lnTo>
                    <a:pt x="1261872" y="180086"/>
                  </a:lnTo>
                  <a:lnTo>
                    <a:pt x="1261872" y="900430"/>
                  </a:lnTo>
                  <a:lnTo>
                    <a:pt x="1255437" y="948297"/>
                  </a:lnTo>
                  <a:lnTo>
                    <a:pt x="1237281" y="991314"/>
                  </a:lnTo>
                  <a:lnTo>
                    <a:pt x="1209119" y="1027763"/>
                  </a:lnTo>
                  <a:lnTo>
                    <a:pt x="1172670" y="1055925"/>
                  </a:lnTo>
                  <a:lnTo>
                    <a:pt x="1129653" y="1074081"/>
                  </a:lnTo>
                  <a:lnTo>
                    <a:pt x="1081786" y="1080515"/>
                  </a:lnTo>
                  <a:lnTo>
                    <a:pt x="180124" y="1080515"/>
                  </a:lnTo>
                  <a:lnTo>
                    <a:pt x="132240" y="1074081"/>
                  </a:lnTo>
                  <a:lnTo>
                    <a:pt x="89212" y="1055925"/>
                  </a:lnTo>
                  <a:lnTo>
                    <a:pt x="52757" y="1027763"/>
                  </a:lnTo>
                  <a:lnTo>
                    <a:pt x="24592" y="991314"/>
                  </a:lnTo>
                  <a:lnTo>
                    <a:pt x="6434" y="948297"/>
                  </a:lnTo>
                  <a:lnTo>
                    <a:pt x="0" y="900430"/>
                  </a:lnTo>
                  <a:lnTo>
                    <a:pt x="0" y="18008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45947" y="2481072"/>
            <a:ext cx="1287780" cy="911860"/>
            <a:chOff x="345947" y="2481072"/>
            <a:chExt cx="1287780" cy="91186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8901" y="2494026"/>
              <a:ext cx="1261872" cy="8854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58901" y="2494026"/>
              <a:ext cx="1262380" cy="885825"/>
            </a:xfrm>
            <a:custGeom>
              <a:avLst/>
              <a:gdLst/>
              <a:ahLst/>
              <a:cxnLst/>
              <a:rect l="l" t="t" r="r" b="b"/>
              <a:pathLst>
                <a:path w="1262380" h="885825">
                  <a:moveTo>
                    <a:pt x="0" y="147574"/>
                  </a:moveTo>
                  <a:lnTo>
                    <a:pt x="7524" y="100917"/>
                  </a:lnTo>
                  <a:lnTo>
                    <a:pt x="28476" y="60405"/>
                  </a:lnTo>
                  <a:lnTo>
                    <a:pt x="60427" y="28464"/>
                  </a:lnTo>
                  <a:lnTo>
                    <a:pt x="100944" y="7520"/>
                  </a:lnTo>
                  <a:lnTo>
                    <a:pt x="147599" y="0"/>
                  </a:lnTo>
                  <a:lnTo>
                    <a:pt x="1114298" y="0"/>
                  </a:lnTo>
                  <a:lnTo>
                    <a:pt x="1160954" y="7520"/>
                  </a:lnTo>
                  <a:lnTo>
                    <a:pt x="1201466" y="28464"/>
                  </a:lnTo>
                  <a:lnTo>
                    <a:pt x="1233407" y="60405"/>
                  </a:lnTo>
                  <a:lnTo>
                    <a:pt x="1254351" y="100917"/>
                  </a:lnTo>
                  <a:lnTo>
                    <a:pt x="1261872" y="147574"/>
                  </a:lnTo>
                  <a:lnTo>
                    <a:pt x="1261872" y="737870"/>
                  </a:lnTo>
                  <a:lnTo>
                    <a:pt x="1254351" y="784526"/>
                  </a:lnTo>
                  <a:lnTo>
                    <a:pt x="1233407" y="825038"/>
                  </a:lnTo>
                  <a:lnTo>
                    <a:pt x="1201466" y="856979"/>
                  </a:lnTo>
                  <a:lnTo>
                    <a:pt x="1160954" y="877923"/>
                  </a:lnTo>
                  <a:lnTo>
                    <a:pt x="1114298" y="885444"/>
                  </a:lnTo>
                  <a:lnTo>
                    <a:pt x="147599" y="885444"/>
                  </a:lnTo>
                  <a:lnTo>
                    <a:pt x="100944" y="877923"/>
                  </a:lnTo>
                  <a:lnTo>
                    <a:pt x="60427" y="856979"/>
                  </a:lnTo>
                  <a:lnTo>
                    <a:pt x="28476" y="825038"/>
                  </a:lnTo>
                  <a:lnTo>
                    <a:pt x="7524" y="784526"/>
                  </a:lnTo>
                  <a:lnTo>
                    <a:pt x="0" y="737870"/>
                  </a:lnTo>
                  <a:lnTo>
                    <a:pt x="0" y="14757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329184" y="3675888"/>
            <a:ext cx="1233170" cy="990600"/>
            <a:chOff x="329184" y="3675888"/>
            <a:chExt cx="1233170" cy="99060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2138" y="3688842"/>
              <a:ext cx="1207008" cy="96469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42138" y="3688842"/>
              <a:ext cx="1207135" cy="965200"/>
            </a:xfrm>
            <a:custGeom>
              <a:avLst/>
              <a:gdLst/>
              <a:ahLst/>
              <a:cxnLst/>
              <a:rect l="l" t="t" r="r" b="b"/>
              <a:pathLst>
                <a:path w="1207135" h="965200">
                  <a:moveTo>
                    <a:pt x="0" y="160781"/>
                  </a:moveTo>
                  <a:lnTo>
                    <a:pt x="5744" y="118048"/>
                  </a:lnTo>
                  <a:lnTo>
                    <a:pt x="21955" y="79643"/>
                  </a:lnTo>
                  <a:lnTo>
                    <a:pt x="47101" y="47101"/>
                  </a:lnTo>
                  <a:lnTo>
                    <a:pt x="79648" y="21956"/>
                  </a:lnTo>
                  <a:lnTo>
                    <a:pt x="118065" y="5744"/>
                  </a:lnTo>
                  <a:lnTo>
                    <a:pt x="160820" y="0"/>
                  </a:lnTo>
                  <a:lnTo>
                    <a:pt x="1046226" y="0"/>
                  </a:lnTo>
                  <a:lnTo>
                    <a:pt x="1097036" y="8199"/>
                  </a:lnTo>
                  <a:lnTo>
                    <a:pt x="1141171" y="31028"/>
                  </a:lnTo>
                  <a:lnTo>
                    <a:pt x="1175979" y="65836"/>
                  </a:lnTo>
                  <a:lnTo>
                    <a:pt x="1198808" y="109971"/>
                  </a:lnTo>
                  <a:lnTo>
                    <a:pt x="1207008" y="160781"/>
                  </a:lnTo>
                  <a:lnTo>
                    <a:pt x="1207008" y="803909"/>
                  </a:lnTo>
                  <a:lnTo>
                    <a:pt x="1198808" y="854720"/>
                  </a:lnTo>
                  <a:lnTo>
                    <a:pt x="1175979" y="898855"/>
                  </a:lnTo>
                  <a:lnTo>
                    <a:pt x="1141171" y="933663"/>
                  </a:lnTo>
                  <a:lnTo>
                    <a:pt x="1097036" y="956492"/>
                  </a:lnTo>
                  <a:lnTo>
                    <a:pt x="1046226" y="964691"/>
                  </a:lnTo>
                  <a:lnTo>
                    <a:pt x="160820" y="964691"/>
                  </a:lnTo>
                  <a:lnTo>
                    <a:pt x="118065" y="958947"/>
                  </a:lnTo>
                  <a:lnTo>
                    <a:pt x="79648" y="942735"/>
                  </a:lnTo>
                  <a:lnTo>
                    <a:pt x="47101" y="917590"/>
                  </a:lnTo>
                  <a:lnTo>
                    <a:pt x="21955" y="885048"/>
                  </a:lnTo>
                  <a:lnTo>
                    <a:pt x="5744" y="846643"/>
                  </a:lnTo>
                  <a:lnTo>
                    <a:pt x="0" y="803909"/>
                  </a:lnTo>
                  <a:lnTo>
                    <a:pt x="0" y="16078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329184" y="4949952"/>
            <a:ext cx="1233170" cy="940435"/>
            <a:chOff x="329184" y="4949952"/>
            <a:chExt cx="1233170" cy="940435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2138" y="4962906"/>
              <a:ext cx="1207008" cy="9144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42138" y="4962906"/>
              <a:ext cx="1207135" cy="914400"/>
            </a:xfrm>
            <a:custGeom>
              <a:avLst/>
              <a:gdLst/>
              <a:ahLst/>
              <a:cxnLst/>
              <a:rect l="l" t="t" r="r" b="b"/>
              <a:pathLst>
                <a:path w="1207135" h="914400">
                  <a:moveTo>
                    <a:pt x="0" y="152400"/>
                  </a:moveTo>
                  <a:lnTo>
                    <a:pt x="7771" y="104217"/>
                  </a:lnTo>
                  <a:lnTo>
                    <a:pt x="29411" y="62380"/>
                  </a:lnTo>
                  <a:lnTo>
                    <a:pt x="62407" y="29394"/>
                  </a:lnTo>
                  <a:lnTo>
                    <a:pt x="104249" y="7766"/>
                  </a:lnTo>
                  <a:lnTo>
                    <a:pt x="152425" y="0"/>
                  </a:lnTo>
                  <a:lnTo>
                    <a:pt x="1054608" y="0"/>
                  </a:lnTo>
                  <a:lnTo>
                    <a:pt x="1102790" y="7766"/>
                  </a:lnTo>
                  <a:lnTo>
                    <a:pt x="1144627" y="29394"/>
                  </a:lnTo>
                  <a:lnTo>
                    <a:pt x="1177613" y="62380"/>
                  </a:lnTo>
                  <a:lnTo>
                    <a:pt x="1199241" y="104217"/>
                  </a:lnTo>
                  <a:lnTo>
                    <a:pt x="1207008" y="152400"/>
                  </a:lnTo>
                  <a:lnTo>
                    <a:pt x="1207008" y="761974"/>
                  </a:lnTo>
                  <a:lnTo>
                    <a:pt x="1199241" y="810150"/>
                  </a:lnTo>
                  <a:lnTo>
                    <a:pt x="1177613" y="851992"/>
                  </a:lnTo>
                  <a:lnTo>
                    <a:pt x="1144627" y="884988"/>
                  </a:lnTo>
                  <a:lnTo>
                    <a:pt x="1102790" y="906628"/>
                  </a:lnTo>
                  <a:lnTo>
                    <a:pt x="1054608" y="914400"/>
                  </a:lnTo>
                  <a:lnTo>
                    <a:pt x="152425" y="914400"/>
                  </a:lnTo>
                  <a:lnTo>
                    <a:pt x="104249" y="906628"/>
                  </a:lnTo>
                  <a:lnTo>
                    <a:pt x="62407" y="884988"/>
                  </a:lnTo>
                  <a:lnTo>
                    <a:pt x="29411" y="851992"/>
                  </a:lnTo>
                  <a:lnTo>
                    <a:pt x="7771" y="810150"/>
                  </a:lnTo>
                  <a:lnTo>
                    <a:pt x="0" y="761974"/>
                  </a:lnTo>
                  <a:lnTo>
                    <a:pt x="0" y="15240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basak.tezel</dc:creator>
  <dc:title>Slayt 1</dc:title>
  <dcterms:created xsi:type="dcterms:W3CDTF">2023-01-16T07:11:59Z</dcterms:created>
  <dcterms:modified xsi:type="dcterms:W3CDTF">2023-01-16T07:11:59Z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2023-01-16T00:00:00Z</vt:filetime>
  </property>
</Properties>
</file>