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5147" y="912920"/>
            <a:ext cx="6013704" cy="2516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4698" y="5893631"/>
            <a:ext cx="374602" cy="4305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0661" y="496950"/>
            <a:ext cx="566267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206246"/>
            <a:ext cx="8074025" cy="3813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47694" y="6373774"/>
            <a:ext cx="1847214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3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3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3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3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3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v.thsk.saglik.gov.tr/index.php/component/contushdvideoshare/category/23" TargetMode="External"/><Relationship Id="rId3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06" y="3517138"/>
            <a:ext cx="7391400" cy="1367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KIRIM</a:t>
            </a:r>
            <a:r>
              <a:rPr dirty="0" sz="4400" spc="-10"/>
              <a:t> </a:t>
            </a:r>
            <a:r>
              <a:rPr dirty="0" sz="4400" spc="-40"/>
              <a:t>KONGO</a:t>
            </a:r>
            <a:r>
              <a:rPr dirty="0" sz="4400" spc="-15"/>
              <a:t> </a:t>
            </a:r>
            <a:r>
              <a:rPr dirty="0" sz="4400" spc="-5"/>
              <a:t>KANAMALI</a:t>
            </a:r>
            <a:r>
              <a:rPr dirty="0" sz="4400" spc="-10"/>
              <a:t> </a:t>
            </a:r>
            <a:r>
              <a:rPr dirty="0" sz="4400" spc="-85"/>
              <a:t>ATEŞİ</a:t>
            </a:r>
            <a:endParaRPr sz="4400"/>
          </a:p>
          <a:p>
            <a:pPr algn="ctr" marL="1905">
              <a:lnSpc>
                <a:spcPct val="100000"/>
              </a:lnSpc>
            </a:pPr>
            <a:r>
              <a:rPr dirty="0" sz="4400"/>
              <a:t>(KKKA)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929" y="192150"/>
            <a:ext cx="571055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457325" marR="5080" indent="-1445260">
              <a:lnSpc>
                <a:spcPct val="100000"/>
              </a:lnSpc>
              <a:spcBef>
                <a:spcPts val="95"/>
              </a:spcBef>
            </a:pPr>
            <a:r>
              <a:rPr dirty="0" spc="-25">
                <a:solidFill>
                  <a:srgbClr val="FF0000"/>
                </a:solidFill>
              </a:rPr>
              <a:t>Kene </a:t>
            </a:r>
            <a:r>
              <a:rPr dirty="0" spc="-5">
                <a:solidFill>
                  <a:srgbClr val="FF0000"/>
                </a:solidFill>
              </a:rPr>
              <a:t>tutunmasından</a:t>
            </a:r>
            <a:r>
              <a:rPr dirty="0" spc="10">
                <a:solidFill>
                  <a:srgbClr val="FF0000"/>
                </a:solidFill>
              </a:rPr>
              <a:t> </a:t>
            </a:r>
            <a:r>
              <a:rPr dirty="0" spc="-20">
                <a:solidFill>
                  <a:srgbClr val="FF0000"/>
                </a:solidFill>
              </a:rPr>
              <a:t>sonra </a:t>
            </a:r>
            <a:r>
              <a:rPr dirty="0" spc="-890">
                <a:solidFill>
                  <a:srgbClr val="FF0000"/>
                </a:solidFill>
              </a:rPr>
              <a:t> </a:t>
            </a:r>
            <a:r>
              <a:rPr dirty="0" spc="-5">
                <a:solidFill>
                  <a:srgbClr val="FF0000"/>
                </a:solidFill>
              </a:rPr>
              <a:t>10</a:t>
            </a:r>
            <a:r>
              <a:rPr dirty="0" spc="-25">
                <a:solidFill>
                  <a:srgbClr val="FF0000"/>
                </a:solidFill>
              </a:rPr>
              <a:t> </a:t>
            </a:r>
            <a:r>
              <a:rPr dirty="0" spc="-5">
                <a:solidFill>
                  <a:srgbClr val="FF0000"/>
                </a:solidFill>
              </a:rPr>
              <a:t>gün</a:t>
            </a:r>
            <a:r>
              <a:rPr dirty="0" spc="-10">
                <a:solidFill>
                  <a:srgbClr val="FF0000"/>
                </a:solidFill>
              </a:rPr>
              <a:t> </a:t>
            </a:r>
            <a:r>
              <a:rPr dirty="0" spc="-5">
                <a:solidFill>
                  <a:srgbClr val="FF0000"/>
                </a:solidFill>
              </a:rPr>
              <a:t>içinde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032" y="1537842"/>
            <a:ext cx="7633970" cy="4058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64160">
              <a:lnSpc>
                <a:spcPct val="100000"/>
              </a:lnSpc>
              <a:spcBef>
                <a:spcPts val="100"/>
              </a:spcBef>
            </a:pPr>
            <a:r>
              <a:rPr dirty="0" sz="2700" spc="-30">
                <a:latin typeface="Calibri"/>
                <a:cs typeface="Calibri"/>
              </a:rPr>
              <a:t>Ateş</a:t>
            </a:r>
            <a:endParaRPr sz="2700">
              <a:latin typeface="Calibri"/>
              <a:cs typeface="Calibri"/>
            </a:endParaRPr>
          </a:p>
          <a:p>
            <a:pPr algn="ctr" marR="265430">
              <a:lnSpc>
                <a:spcPct val="100000"/>
              </a:lnSpc>
            </a:pPr>
            <a:r>
              <a:rPr dirty="0" sz="2700" spc="-5">
                <a:latin typeface="Calibri"/>
                <a:cs typeface="Calibri"/>
              </a:rPr>
              <a:t>Halsizlik</a:t>
            </a:r>
            <a:endParaRPr sz="2700">
              <a:latin typeface="Calibri"/>
              <a:cs typeface="Calibri"/>
            </a:endParaRPr>
          </a:p>
          <a:p>
            <a:pPr algn="ctr" marL="2916555" marR="3181985" indent="635">
              <a:lnSpc>
                <a:spcPct val="100000"/>
              </a:lnSpc>
            </a:pPr>
            <a:r>
              <a:rPr dirty="0" sz="2700" spc="-10">
                <a:latin typeface="Calibri"/>
                <a:cs typeface="Calibri"/>
              </a:rPr>
              <a:t>İştahsızlık 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Karın</a:t>
            </a:r>
            <a:r>
              <a:rPr dirty="0" sz="2700" spc="-114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ağrısı </a:t>
            </a:r>
            <a:r>
              <a:rPr dirty="0" sz="2700" spc="-59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Baş ağrısı 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Bulantı 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Kusma</a:t>
            </a:r>
            <a:endParaRPr sz="2700">
              <a:latin typeface="Calibri"/>
              <a:cs typeface="Calibri"/>
            </a:endParaRPr>
          </a:p>
          <a:p>
            <a:pPr algn="ctr" marR="265430">
              <a:lnSpc>
                <a:spcPct val="100000"/>
              </a:lnSpc>
              <a:spcBef>
                <a:spcPts val="5"/>
              </a:spcBef>
            </a:pPr>
            <a:r>
              <a:rPr dirty="0" sz="2700">
                <a:latin typeface="Calibri"/>
                <a:cs typeface="Calibri"/>
              </a:rPr>
              <a:t>İshal</a:t>
            </a:r>
            <a:endParaRPr sz="2700">
              <a:latin typeface="Calibri"/>
              <a:cs typeface="Calibri"/>
            </a:endParaRPr>
          </a:p>
          <a:p>
            <a:pPr algn="ctr" marL="12065" marR="5080">
              <a:lnSpc>
                <a:spcPts val="2590"/>
              </a:lnSpc>
              <a:spcBef>
                <a:spcPts val="625"/>
              </a:spcBef>
            </a:pPr>
            <a:r>
              <a:rPr dirty="0" sz="2700" spc="-15" b="1">
                <a:solidFill>
                  <a:srgbClr val="FF0000"/>
                </a:solidFill>
                <a:latin typeface="Calibri"/>
                <a:cs typeface="Calibri"/>
              </a:rPr>
              <a:t>şikayetleri</a:t>
            </a:r>
            <a:r>
              <a:rPr dirty="0" sz="2700" spc="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spc="-20" b="1">
                <a:solidFill>
                  <a:srgbClr val="FF0000"/>
                </a:solidFill>
                <a:latin typeface="Calibri"/>
                <a:cs typeface="Calibri"/>
              </a:rPr>
              <a:t>ortaya</a:t>
            </a:r>
            <a:r>
              <a:rPr dirty="0" sz="27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spc="-15" b="1">
                <a:solidFill>
                  <a:srgbClr val="FF0000"/>
                </a:solidFill>
                <a:latin typeface="Calibri"/>
                <a:cs typeface="Calibri"/>
              </a:rPr>
              <a:t>çıkarsa</a:t>
            </a:r>
            <a:r>
              <a:rPr dirty="0" sz="2700" spc="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b="1">
                <a:solidFill>
                  <a:srgbClr val="FF0000"/>
                </a:solidFill>
                <a:latin typeface="Calibri"/>
                <a:cs typeface="Calibri"/>
              </a:rPr>
              <a:t>hemen</a:t>
            </a:r>
            <a:r>
              <a:rPr dirty="0" sz="2700" spc="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b="1">
                <a:solidFill>
                  <a:srgbClr val="FF0000"/>
                </a:solidFill>
                <a:latin typeface="Calibri"/>
                <a:cs typeface="Calibri"/>
              </a:rPr>
              <a:t>bir</a:t>
            </a:r>
            <a:r>
              <a:rPr dirty="0" sz="2700" spc="-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b="1">
                <a:solidFill>
                  <a:srgbClr val="FF0000"/>
                </a:solidFill>
                <a:latin typeface="Calibri"/>
                <a:cs typeface="Calibri"/>
              </a:rPr>
              <a:t>sağlık</a:t>
            </a:r>
            <a:r>
              <a:rPr dirty="0" sz="27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spc="-5" b="1">
                <a:solidFill>
                  <a:srgbClr val="FF0000"/>
                </a:solidFill>
                <a:latin typeface="Calibri"/>
                <a:cs typeface="Calibri"/>
              </a:rPr>
              <a:t>kuruluşuna </a:t>
            </a:r>
            <a:r>
              <a:rPr dirty="0" sz="2700" spc="-59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700" spc="-25" b="1">
                <a:solidFill>
                  <a:srgbClr val="FF0000"/>
                </a:solidFill>
                <a:latin typeface="Calibri"/>
                <a:cs typeface="Calibri"/>
              </a:rPr>
              <a:t>başvurulmalıdır.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3988" y="1086611"/>
            <a:ext cx="1286255" cy="11902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5088" y="1171544"/>
            <a:ext cx="448848" cy="108101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KKKA’dan</a:t>
            </a:r>
            <a:r>
              <a:rPr dirty="0" spc="-5"/>
              <a:t> Nasıl</a:t>
            </a:r>
            <a:r>
              <a:rPr dirty="0" spc="-15"/>
              <a:t> </a:t>
            </a:r>
            <a:r>
              <a:rPr dirty="0" spc="-10"/>
              <a:t>Korunulur?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354658"/>
            <a:ext cx="8486775" cy="480060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just" marL="355600" marR="6350" indent="-342900">
              <a:lnSpc>
                <a:spcPct val="80000"/>
              </a:lnSpc>
              <a:spcBef>
                <a:spcPts val="75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Hastalık,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hayvanlarda </a:t>
            </a:r>
            <a:r>
              <a:rPr dirty="0" sz="2700" spc="-5">
                <a:latin typeface="Calibri"/>
                <a:cs typeface="Calibri"/>
              </a:rPr>
              <a:t>belirti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göstermeden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seyrettiğinden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hayvanlar </a:t>
            </a:r>
            <a:r>
              <a:rPr dirty="0" sz="2700" spc="-5">
                <a:latin typeface="Calibri"/>
                <a:cs typeface="Calibri"/>
              </a:rPr>
              <a:t>sağlıklı </a:t>
            </a:r>
            <a:r>
              <a:rPr dirty="0" sz="2700" spc="-10">
                <a:latin typeface="Calibri"/>
                <a:cs typeface="Calibri"/>
              </a:rPr>
              <a:t>görünse </a:t>
            </a:r>
            <a:r>
              <a:rPr dirty="0" sz="2700" spc="-5">
                <a:latin typeface="Calibri"/>
                <a:cs typeface="Calibri"/>
              </a:rPr>
              <a:t>bile </a:t>
            </a:r>
            <a:r>
              <a:rPr dirty="0" sz="2700" spc="-10">
                <a:latin typeface="Calibri"/>
                <a:cs typeface="Calibri"/>
              </a:rPr>
              <a:t>hastalığı </a:t>
            </a:r>
            <a:r>
              <a:rPr dirty="0" sz="2700" spc="-25">
                <a:latin typeface="Calibri"/>
                <a:cs typeface="Calibri"/>
              </a:rPr>
              <a:t>bulaştırabilirler. </a:t>
            </a:r>
            <a:r>
              <a:rPr dirty="0" sz="2700" spc="-5">
                <a:latin typeface="Calibri"/>
                <a:cs typeface="Calibri"/>
              </a:rPr>
              <a:t>Bu 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sebeple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hastalığın</a:t>
            </a:r>
            <a:r>
              <a:rPr dirty="0" sz="2700" spc="-5">
                <a:latin typeface="Calibri"/>
                <a:cs typeface="Calibri"/>
              </a:rPr>
              <a:t> sık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olarak</a:t>
            </a:r>
            <a:r>
              <a:rPr dirty="0" sz="2700" spc="58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görüldüğü</a:t>
            </a:r>
            <a:r>
              <a:rPr dirty="0" sz="2700" spc="59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bölgelerde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bulunan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hayvanların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kan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ve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idrar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gibi</a:t>
            </a:r>
            <a:r>
              <a:rPr dirty="0" sz="2700" spc="6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vücut</a:t>
            </a:r>
            <a:r>
              <a:rPr dirty="0" sz="2700" spc="61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sıvılarına </a:t>
            </a:r>
            <a:r>
              <a:rPr dirty="0" sz="2700">
                <a:latin typeface="Calibri"/>
                <a:cs typeface="Calibri"/>
              </a:rPr>
              <a:t> çıplak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el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ile</a:t>
            </a:r>
            <a:r>
              <a:rPr dirty="0" sz="2700" spc="-10">
                <a:latin typeface="Calibri"/>
                <a:cs typeface="Calibri"/>
              </a:rPr>
              <a:t> temas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edilmemelidir.</a:t>
            </a:r>
            <a:endParaRPr sz="27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64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Hastalığa</a:t>
            </a:r>
            <a:r>
              <a:rPr dirty="0" sz="2700" spc="-15">
                <a:latin typeface="Calibri"/>
                <a:cs typeface="Calibri"/>
              </a:rPr>
              <a:t> yakalanan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kişilerin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kan,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vücut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sıvıları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ve 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çıkartılarıyla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hastalık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bulaşabildiğinden,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hasta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ile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temas </a:t>
            </a:r>
            <a:r>
              <a:rPr dirty="0" sz="2700" spc="-5">
                <a:latin typeface="Calibri"/>
                <a:cs typeface="Calibri"/>
              </a:rPr>
              <a:t> eden kişiler </a:t>
            </a:r>
            <a:r>
              <a:rPr dirty="0" sz="2700" spc="-10">
                <a:latin typeface="Calibri"/>
                <a:cs typeface="Calibri"/>
              </a:rPr>
              <a:t>gerekli </a:t>
            </a:r>
            <a:r>
              <a:rPr dirty="0" sz="2700" spc="-20">
                <a:latin typeface="Calibri"/>
                <a:cs typeface="Calibri"/>
              </a:rPr>
              <a:t>korunma </a:t>
            </a:r>
            <a:r>
              <a:rPr dirty="0" sz="2700" spc="-5">
                <a:latin typeface="Calibri"/>
                <a:cs typeface="Calibri"/>
              </a:rPr>
              <a:t>önlemlerini </a:t>
            </a:r>
            <a:r>
              <a:rPr dirty="0" sz="2700" spc="-10">
                <a:latin typeface="Calibri"/>
                <a:cs typeface="Calibri"/>
              </a:rPr>
              <a:t>(eldiven, </a:t>
            </a:r>
            <a:r>
              <a:rPr dirty="0" sz="2700" spc="-5">
                <a:latin typeface="Calibri"/>
                <a:cs typeface="Calibri"/>
              </a:rPr>
              <a:t>önlük, 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maske </a:t>
            </a:r>
            <a:r>
              <a:rPr dirty="0" sz="2700" spc="-5">
                <a:latin typeface="Calibri"/>
                <a:cs typeface="Calibri"/>
              </a:rPr>
              <a:t>vb.) </a:t>
            </a:r>
            <a:r>
              <a:rPr dirty="0" sz="2700" spc="-30">
                <a:latin typeface="Calibri"/>
                <a:cs typeface="Calibri"/>
              </a:rPr>
              <a:t>almalıdır. </a:t>
            </a:r>
            <a:r>
              <a:rPr dirty="0" sz="2700" spc="-20">
                <a:latin typeface="Calibri"/>
                <a:cs typeface="Calibri"/>
              </a:rPr>
              <a:t>Hasta </a:t>
            </a:r>
            <a:r>
              <a:rPr dirty="0" sz="2700" spc="-5">
                <a:latin typeface="Calibri"/>
                <a:cs typeface="Calibri"/>
              </a:rPr>
              <a:t>insan </a:t>
            </a:r>
            <a:r>
              <a:rPr dirty="0" sz="2700" spc="-10">
                <a:latin typeface="Calibri"/>
                <a:cs typeface="Calibri"/>
              </a:rPr>
              <a:t>ve </a:t>
            </a:r>
            <a:r>
              <a:rPr dirty="0" sz="2700" spc="-15">
                <a:latin typeface="Calibri"/>
                <a:cs typeface="Calibri"/>
              </a:rPr>
              <a:t>hayvanların </a:t>
            </a:r>
            <a:r>
              <a:rPr dirty="0" sz="2700" spc="-20">
                <a:latin typeface="Calibri"/>
                <a:cs typeface="Calibri"/>
              </a:rPr>
              <a:t>kan, </a:t>
            </a:r>
            <a:r>
              <a:rPr dirty="0" sz="2700">
                <a:latin typeface="Calibri"/>
                <a:cs typeface="Calibri"/>
              </a:rPr>
              <a:t>vücut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sıvıları </a:t>
            </a:r>
            <a:r>
              <a:rPr dirty="0" sz="2700">
                <a:latin typeface="Calibri"/>
                <a:cs typeface="Calibri"/>
              </a:rPr>
              <a:t>ile </a:t>
            </a:r>
            <a:r>
              <a:rPr dirty="0" sz="2700" spc="-10">
                <a:latin typeface="Calibri"/>
                <a:cs typeface="Calibri"/>
              </a:rPr>
              <a:t>doğrudan temas eden </a:t>
            </a:r>
            <a:r>
              <a:rPr dirty="0" sz="2700">
                <a:latin typeface="Calibri"/>
                <a:cs typeface="Calibri"/>
              </a:rPr>
              <a:t>kişiler </a:t>
            </a:r>
            <a:r>
              <a:rPr dirty="0" sz="2700" spc="-5">
                <a:latin typeface="Calibri"/>
                <a:cs typeface="Calibri"/>
              </a:rPr>
              <a:t>ise </a:t>
            </a:r>
            <a:r>
              <a:rPr dirty="0" sz="2700" spc="-15">
                <a:latin typeface="Calibri"/>
                <a:cs typeface="Calibri"/>
              </a:rPr>
              <a:t>kendilerini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2 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hafta süreyle </a:t>
            </a:r>
            <a:r>
              <a:rPr dirty="0" sz="2700" spc="-10">
                <a:latin typeface="Calibri"/>
                <a:cs typeface="Calibri"/>
              </a:rPr>
              <a:t>takip </a:t>
            </a:r>
            <a:r>
              <a:rPr dirty="0" sz="2700" spc="-30">
                <a:latin typeface="Calibri"/>
                <a:cs typeface="Calibri"/>
              </a:rPr>
              <a:t>etmelidir. </a:t>
            </a:r>
            <a:r>
              <a:rPr dirty="0" sz="2700">
                <a:latin typeface="Calibri"/>
                <a:cs typeface="Calibri"/>
              </a:rPr>
              <a:t>Halsizlik, </a:t>
            </a:r>
            <a:r>
              <a:rPr dirty="0" sz="2700" spc="-10">
                <a:latin typeface="Calibri"/>
                <a:cs typeface="Calibri"/>
              </a:rPr>
              <a:t>iştahsızlık, </a:t>
            </a:r>
            <a:r>
              <a:rPr dirty="0" sz="2700" spc="-20">
                <a:latin typeface="Calibri"/>
                <a:cs typeface="Calibri"/>
              </a:rPr>
              <a:t>ateş, </a:t>
            </a:r>
            <a:r>
              <a:rPr dirty="0" sz="2700" spc="-25">
                <a:latin typeface="Calibri"/>
                <a:cs typeface="Calibri"/>
              </a:rPr>
              <a:t>kas 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ağrısı, </a:t>
            </a:r>
            <a:r>
              <a:rPr dirty="0" sz="2700" spc="-10">
                <a:latin typeface="Calibri"/>
                <a:cs typeface="Calibri"/>
              </a:rPr>
              <a:t>baş </a:t>
            </a:r>
            <a:r>
              <a:rPr dirty="0" sz="2700">
                <a:latin typeface="Calibri"/>
                <a:cs typeface="Calibri"/>
              </a:rPr>
              <a:t>ağrısı, </a:t>
            </a:r>
            <a:r>
              <a:rPr dirty="0" sz="2700" spc="-10">
                <a:latin typeface="Calibri"/>
                <a:cs typeface="Calibri"/>
              </a:rPr>
              <a:t>bulantı, kusma </a:t>
            </a:r>
            <a:r>
              <a:rPr dirty="0" sz="2700" spc="-25">
                <a:latin typeface="Calibri"/>
                <a:cs typeface="Calibri"/>
              </a:rPr>
              <a:t>veya </a:t>
            </a:r>
            <a:r>
              <a:rPr dirty="0" sz="2700" spc="-10">
                <a:latin typeface="Calibri"/>
                <a:cs typeface="Calibri"/>
              </a:rPr>
              <a:t>ishal </a:t>
            </a:r>
            <a:r>
              <a:rPr dirty="0" sz="2700">
                <a:latin typeface="Calibri"/>
                <a:cs typeface="Calibri"/>
              </a:rPr>
              <a:t>gibi </a:t>
            </a:r>
            <a:r>
              <a:rPr dirty="0" sz="2700" spc="-5">
                <a:latin typeface="Calibri"/>
                <a:cs typeface="Calibri"/>
              </a:rPr>
              <a:t>belirtilerin 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görülmesi</a:t>
            </a:r>
            <a:r>
              <a:rPr dirty="0" sz="2700" spc="-5">
                <a:latin typeface="Calibri"/>
                <a:cs typeface="Calibri"/>
              </a:rPr>
              <a:t> halinde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derhal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en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yakın</a:t>
            </a:r>
            <a:r>
              <a:rPr dirty="0" sz="2700" spc="-5">
                <a:latin typeface="Calibri"/>
                <a:cs typeface="Calibri"/>
              </a:rPr>
              <a:t> sağlık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kuruluşuna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müracaat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etmelidirler.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KKKA’dan</a:t>
            </a:r>
            <a:r>
              <a:rPr dirty="0" spc="-5"/>
              <a:t> Nasıl</a:t>
            </a:r>
            <a:r>
              <a:rPr dirty="0" spc="-15"/>
              <a:t> </a:t>
            </a:r>
            <a:r>
              <a:rPr dirty="0" spc="-10"/>
              <a:t>Korunulur?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527175"/>
            <a:ext cx="76180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  <a:tab pos="2457450" algn="l"/>
                <a:tab pos="4939030" algn="l"/>
                <a:tab pos="6767830" algn="l"/>
              </a:tabLst>
            </a:pPr>
            <a:r>
              <a:rPr dirty="0" sz="3000" spc="-5">
                <a:latin typeface="Calibri"/>
                <a:cs typeface="Calibri"/>
              </a:rPr>
              <a:t>Ha</a:t>
            </a:r>
            <a:r>
              <a:rPr dirty="0" sz="3000" spc="-30">
                <a:latin typeface="Calibri"/>
                <a:cs typeface="Calibri"/>
              </a:rPr>
              <a:t>s</a:t>
            </a:r>
            <a:r>
              <a:rPr dirty="0" sz="3000" spc="-35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al</a:t>
            </a:r>
            <a:r>
              <a:rPr dirty="0" sz="3000" spc="-10">
                <a:latin typeface="Calibri"/>
                <a:cs typeface="Calibri"/>
              </a:rPr>
              <a:t>ı</a:t>
            </a:r>
            <a:r>
              <a:rPr dirty="0" sz="3000">
                <a:latin typeface="Calibri"/>
                <a:cs typeface="Calibri"/>
              </a:rPr>
              <a:t>ğın	</a:t>
            </a:r>
            <a:r>
              <a:rPr dirty="0" sz="3000" spc="-95">
                <a:latin typeface="Calibri"/>
                <a:cs typeface="Calibri"/>
              </a:rPr>
              <a:t>k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 spc="-2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t</a:t>
            </a:r>
            <a:r>
              <a:rPr dirty="0" sz="3000" spc="-60">
                <a:latin typeface="Calibri"/>
                <a:cs typeface="Calibri"/>
              </a:rPr>
              <a:t>r</a:t>
            </a:r>
            <a:r>
              <a:rPr dirty="0" sz="3000" spc="-5">
                <a:latin typeface="Calibri"/>
                <a:cs typeface="Calibri"/>
              </a:rPr>
              <a:t>olü</a:t>
            </a:r>
            <a:r>
              <a:rPr dirty="0" sz="3000" spc="-10">
                <a:latin typeface="Calibri"/>
                <a:cs typeface="Calibri"/>
              </a:rPr>
              <a:t>n</a:t>
            </a:r>
            <a:r>
              <a:rPr dirty="0" sz="3000" spc="-5">
                <a:latin typeface="Calibri"/>
                <a:cs typeface="Calibri"/>
              </a:rPr>
              <a:t>d</a:t>
            </a:r>
            <a:r>
              <a:rPr dirty="0" sz="3000">
                <a:latin typeface="Calibri"/>
                <a:cs typeface="Calibri"/>
              </a:rPr>
              <a:t>e	</a:t>
            </a:r>
            <a:r>
              <a:rPr dirty="0" sz="3000" spc="-35">
                <a:latin typeface="Calibri"/>
                <a:cs typeface="Calibri"/>
              </a:rPr>
              <a:t>ö</a:t>
            </a:r>
            <a:r>
              <a:rPr dirty="0" sz="3000" spc="-70">
                <a:latin typeface="Calibri"/>
                <a:cs typeface="Calibri"/>
              </a:rPr>
              <a:t>z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l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kle	çi</a:t>
            </a:r>
            <a:r>
              <a:rPr dirty="0" sz="3000" spc="-20">
                <a:latin typeface="Calibri"/>
                <a:cs typeface="Calibri"/>
              </a:rPr>
              <a:t>f</a:t>
            </a:r>
            <a:r>
              <a:rPr dirty="0" sz="3000">
                <a:latin typeface="Calibri"/>
                <a:cs typeface="Calibri"/>
              </a:rPr>
              <a:t>tl</a:t>
            </a:r>
            <a:r>
              <a:rPr dirty="0" sz="3000" spc="-10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306" y="1892934"/>
            <a:ext cx="7275830" cy="84836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795"/>
              </a:spcBef>
              <a:tabLst>
                <a:tab pos="2292350" algn="l"/>
                <a:tab pos="2693670" algn="l"/>
                <a:tab pos="3940175" algn="l"/>
                <a:tab pos="4283075" algn="l"/>
                <a:tab pos="6194425" algn="l"/>
              </a:tabLst>
            </a:pPr>
            <a:r>
              <a:rPr dirty="0" sz="3000" spc="-5">
                <a:latin typeface="Calibri"/>
                <a:cs typeface="Calibri"/>
              </a:rPr>
              <a:t>h</a:t>
            </a:r>
            <a:r>
              <a:rPr dirty="0" sz="3000" spc="-65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y</a:t>
            </a:r>
            <a:r>
              <a:rPr dirty="0" sz="3000" spc="-40">
                <a:latin typeface="Calibri"/>
                <a:cs typeface="Calibri"/>
              </a:rPr>
              <a:t>v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larında		</a:t>
            </a:r>
            <a:r>
              <a:rPr dirty="0" sz="3000" spc="-95">
                <a:latin typeface="Calibri"/>
                <a:cs typeface="Calibri"/>
              </a:rPr>
              <a:t>k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 spc="-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e	mü</a:t>
            </a:r>
            <a:r>
              <a:rPr dirty="0" sz="3000" spc="-35">
                <a:latin typeface="Calibri"/>
                <a:cs typeface="Calibri"/>
              </a:rPr>
              <a:t>c</a:t>
            </a:r>
            <a:r>
              <a:rPr dirty="0" sz="3000">
                <a:latin typeface="Calibri"/>
                <a:cs typeface="Calibri"/>
              </a:rPr>
              <a:t>ade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esi	</a:t>
            </a:r>
            <a:r>
              <a:rPr dirty="0" sz="3000" spc="-5">
                <a:latin typeface="Calibri"/>
                <a:cs typeface="Calibri"/>
              </a:rPr>
              <a:t>önem</a:t>
            </a:r>
            <a:r>
              <a:rPr dirty="0" sz="3000" spc="-10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i  </a:t>
            </a:r>
            <a:r>
              <a:rPr dirty="0" sz="3000" spc="-5">
                <a:latin typeface="Calibri"/>
                <a:cs typeface="Calibri"/>
              </a:rPr>
              <a:t>olduğundan	</a:t>
            </a:r>
            <a:r>
              <a:rPr dirty="0" sz="3000" spc="-40">
                <a:latin typeface="Calibri"/>
                <a:cs typeface="Calibri"/>
              </a:rPr>
              <a:t>hayvanlar,		</a:t>
            </a:r>
            <a:r>
              <a:rPr dirty="0" sz="3000" spc="-50">
                <a:latin typeface="Calibri"/>
                <a:cs typeface="Calibri"/>
              </a:rPr>
              <a:t>Tarım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7245" y="2258695"/>
            <a:ext cx="1713864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35">
                <a:latin typeface="Calibri"/>
                <a:cs typeface="Calibri"/>
              </a:rPr>
              <a:t>t</a:t>
            </a:r>
            <a:r>
              <a:rPr dirty="0" sz="3000" spc="-20">
                <a:latin typeface="Calibri"/>
                <a:cs typeface="Calibri"/>
              </a:rPr>
              <a:t>e</a:t>
            </a:r>
            <a:r>
              <a:rPr dirty="0" sz="3000" spc="-5">
                <a:latin typeface="Calibri"/>
                <a:cs typeface="Calibri"/>
              </a:rPr>
              <a:t>şkil</a:t>
            </a:r>
            <a:r>
              <a:rPr dirty="0" sz="3000" spc="-30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tın</a:t>
            </a:r>
            <a:r>
              <a:rPr dirty="0" sz="3000" spc="-15">
                <a:latin typeface="Calibri"/>
                <a:cs typeface="Calibri"/>
              </a:rPr>
              <a:t>ı</a:t>
            </a:r>
            <a:r>
              <a:rPr dirty="0" sz="300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406" y="2624150"/>
            <a:ext cx="7623175" cy="313563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just" marL="355600" marR="5080">
              <a:lnSpc>
                <a:spcPct val="80000"/>
              </a:lnSpc>
              <a:spcBef>
                <a:spcPts val="819"/>
              </a:spcBef>
            </a:pPr>
            <a:r>
              <a:rPr dirty="0" sz="3000" spc="-5">
                <a:latin typeface="Calibri"/>
                <a:cs typeface="Calibri"/>
              </a:rPr>
              <a:t>önerileri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ve</a:t>
            </a:r>
            <a:r>
              <a:rPr dirty="0" sz="3000" spc="65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yardımları</a:t>
            </a:r>
            <a:r>
              <a:rPr dirty="0" sz="3000" spc="-5">
                <a:latin typeface="Calibri"/>
                <a:cs typeface="Calibri"/>
              </a:rPr>
              <a:t> doğrultusunda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kene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ilaçları</a:t>
            </a:r>
            <a:r>
              <a:rPr dirty="0" sz="3000">
                <a:latin typeface="Calibri"/>
                <a:cs typeface="Calibri"/>
              </a:rPr>
              <a:t> ile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düzenli</a:t>
            </a:r>
            <a:r>
              <a:rPr dirty="0" sz="3000" spc="-10">
                <a:latin typeface="Calibri"/>
                <a:cs typeface="Calibri"/>
              </a:rPr>
              <a:t> bir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şekilde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ilaçlanmalıdır. 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Kene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mücadelesinde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geniş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çevre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ilaçlamaları </a:t>
            </a:r>
            <a:r>
              <a:rPr dirty="0" sz="3000" spc="-66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önerilmemektedir.</a:t>
            </a:r>
            <a:endParaRPr sz="3000">
              <a:latin typeface="Calibri"/>
              <a:cs typeface="Calibri"/>
            </a:endParaRPr>
          </a:p>
          <a:p>
            <a:pPr algn="just" marL="355600" marR="6985" indent="-342900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Kenelerin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birçok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çeşidi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65">
                <a:latin typeface="Calibri"/>
                <a:cs typeface="Calibri"/>
              </a:rPr>
              <a:t>vardır.</a:t>
            </a:r>
            <a:r>
              <a:rPr dirty="0" sz="3000" spc="55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Ancak</a:t>
            </a:r>
            <a:r>
              <a:rPr dirty="0" sz="3000" spc="-5">
                <a:latin typeface="Calibri"/>
                <a:cs typeface="Calibri"/>
              </a:rPr>
              <a:t> hangi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kenenin</a:t>
            </a:r>
            <a:r>
              <a:rPr dirty="0" sz="3000" spc="-15">
                <a:latin typeface="Calibri"/>
                <a:cs typeface="Calibri"/>
              </a:rPr>
              <a:t> hastalık</a:t>
            </a:r>
            <a:r>
              <a:rPr dirty="0" sz="3000" spc="-10">
                <a:latin typeface="Calibri"/>
                <a:cs typeface="Calibri"/>
              </a:rPr>
              <a:t> yapıp</a:t>
            </a:r>
            <a:r>
              <a:rPr dirty="0" sz="3000" spc="-5">
                <a:latin typeface="Calibri"/>
                <a:cs typeface="Calibri"/>
              </a:rPr>
              <a:t> yapmadığı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anlaşılamayacağından </a:t>
            </a:r>
            <a:r>
              <a:rPr dirty="0" sz="3000">
                <a:latin typeface="Calibri"/>
                <a:cs typeface="Calibri"/>
              </a:rPr>
              <a:t>tüm </a:t>
            </a:r>
            <a:r>
              <a:rPr dirty="0" sz="3000" spc="-25">
                <a:latin typeface="Calibri"/>
                <a:cs typeface="Calibri"/>
              </a:rPr>
              <a:t>kenelere karşı </a:t>
            </a:r>
            <a:r>
              <a:rPr dirty="0" sz="3000" spc="-15">
                <a:latin typeface="Calibri"/>
                <a:cs typeface="Calibri"/>
              </a:rPr>
              <a:t>aynı 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önlemler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alınmalıdır.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192" y="496950"/>
            <a:ext cx="52939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Yapılmaması</a:t>
            </a:r>
            <a:r>
              <a:rPr dirty="0" spc="-25"/>
              <a:t> </a:t>
            </a:r>
            <a:r>
              <a:rPr dirty="0" spc="-20"/>
              <a:t>Gerekenler!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47927"/>
            <a:ext cx="8014970" cy="2465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libri"/>
                <a:cs typeface="Calibri"/>
              </a:rPr>
              <a:t>Vücuda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tutunmuş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olan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keneyi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patlatmayın, 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ezmeyin,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üzerine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herhangi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bir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kimyasal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madde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(alkol,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deterjan, sıvı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sabun,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gaz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yağı,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kolonya) 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kesinlikle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dökmeyin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ve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üzerine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sigara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3200" spc="-10">
                <a:latin typeface="Calibri"/>
                <a:cs typeface="Calibri"/>
              </a:rPr>
              <a:t>bastırmayın.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567" y="3893820"/>
            <a:ext cx="2659380" cy="21427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7735" y="3860291"/>
            <a:ext cx="2548127" cy="222046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8314" y="192150"/>
            <a:ext cx="756602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699385" marR="5080" indent="-268732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Kırım</a:t>
            </a:r>
            <a:r>
              <a:rPr dirty="0" spc="20"/>
              <a:t> </a:t>
            </a:r>
            <a:r>
              <a:rPr dirty="0" spc="-25"/>
              <a:t>Kongo</a:t>
            </a:r>
            <a:r>
              <a:rPr dirty="0" spc="5"/>
              <a:t> </a:t>
            </a:r>
            <a:r>
              <a:rPr dirty="0" spc="-15"/>
              <a:t>Kanamalı</a:t>
            </a:r>
            <a:r>
              <a:rPr dirty="0" spc="35"/>
              <a:t> </a:t>
            </a:r>
            <a:r>
              <a:rPr dirty="0" spc="-30"/>
              <a:t>Ateşinin</a:t>
            </a:r>
            <a:r>
              <a:rPr dirty="0" spc="5"/>
              <a:t> </a:t>
            </a:r>
            <a:r>
              <a:rPr dirty="0" spc="-5"/>
              <a:t>Aşısı </a:t>
            </a:r>
            <a:r>
              <a:rPr dirty="0" spc="-890"/>
              <a:t> </a:t>
            </a:r>
            <a:r>
              <a:rPr dirty="0" spc="-75"/>
              <a:t>Var</a:t>
            </a:r>
            <a:r>
              <a:rPr dirty="0" spc="-5"/>
              <a:t> </a:t>
            </a:r>
            <a:r>
              <a:rPr dirty="0" spc="-10"/>
              <a:t>mıdır?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1493901"/>
            <a:ext cx="783463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342265" marR="5080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42265" algn="l"/>
                <a:tab pos="342900" algn="l"/>
                <a:tab pos="1043305" algn="l"/>
                <a:tab pos="1917064" algn="l"/>
                <a:tab pos="2746375" algn="l"/>
                <a:tab pos="4253865" algn="l"/>
                <a:tab pos="6322060" algn="l"/>
                <a:tab pos="6971665" algn="l"/>
              </a:tabLst>
            </a:pPr>
            <a:r>
              <a:rPr dirty="0" sz="3000">
                <a:latin typeface="Calibri"/>
                <a:cs typeface="Calibri"/>
              </a:rPr>
              <a:t>Bu	gün	iç</a:t>
            </a:r>
            <a:r>
              <a:rPr dirty="0" sz="3000" spc="-10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n	</a:t>
            </a:r>
            <a:r>
              <a:rPr dirty="0" sz="3000" spc="-30">
                <a:latin typeface="Calibri"/>
                <a:cs typeface="Calibri"/>
              </a:rPr>
              <a:t>e</a:t>
            </a:r>
            <a:r>
              <a:rPr dirty="0" sz="3000" spc="-1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kin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iği	</a:t>
            </a:r>
            <a:r>
              <a:rPr dirty="0" sz="3000" spc="-45">
                <a:latin typeface="Calibri"/>
                <a:cs typeface="Calibri"/>
              </a:rPr>
              <a:t>k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-1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ıt</a:t>
            </a:r>
            <a:r>
              <a:rPr dirty="0" sz="3000" spc="-10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anmış	</a:t>
            </a:r>
            <a:r>
              <a:rPr dirty="0" sz="3000" spc="-35">
                <a:latin typeface="Calibri"/>
                <a:cs typeface="Calibri"/>
              </a:rPr>
              <a:t>v</a:t>
            </a:r>
            <a:r>
              <a:rPr dirty="0" sz="3000">
                <a:latin typeface="Calibri"/>
                <a:cs typeface="Calibri"/>
              </a:rPr>
              <a:t>e	</a:t>
            </a:r>
            <a:r>
              <a:rPr dirty="0" sz="3000" spc="-45">
                <a:latin typeface="Calibri"/>
                <a:cs typeface="Calibri"/>
              </a:rPr>
              <a:t>k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-15">
                <a:latin typeface="Calibri"/>
                <a:cs typeface="Calibri"/>
              </a:rPr>
              <a:t>b</a:t>
            </a:r>
            <a:r>
              <a:rPr dirty="0" sz="3000">
                <a:latin typeface="Calibri"/>
                <a:cs typeface="Calibri"/>
              </a:rPr>
              <a:t>ul</a:t>
            </a:r>
            <a:endParaRPr sz="3000">
              <a:latin typeface="Calibri"/>
              <a:cs typeface="Calibri"/>
            </a:endParaRPr>
          </a:p>
          <a:p>
            <a:pPr algn="r" marR="71755">
              <a:lnSpc>
                <a:spcPct val="100000"/>
              </a:lnSpc>
            </a:pPr>
            <a:r>
              <a:rPr dirty="0" sz="3000" spc="-10">
                <a:latin typeface="Calibri"/>
                <a:cs typeface="Calibri"/>
              </a:rPr>
              <a:t>görmüş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uygulanabilir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bir </a:t>
            </a:r>
            <a:r>
              <a:rPr dirty="0" sz="3000">
                <a:latin typeface="Calibri"/>
                <a:cs typeface="Calibri"/>
              </a:rPr>
              <a:t>aşısı </a:t>
            </a:r>
            <a:r>
              <a:rPr dirty="0" sz="3000" spc="-25">
                <a:latin typeface="Calibri"/>
                <a:cs typeface="Calibri"/>
              </a:rPr>
              <a:t>bulunmamaktadır.</a:t>
            </a:r>
            <a:endParaRPr sz="3000">
              <a:latin typeface="Calibri"/>
              <a:cs typeface="Calibri"/>
            </a:endParaRPr>
          </a:p>
          <a:p>
            <a:pPr algn="r" marL="342265" marR="5715" indent="-34226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42265" algn="l"/>
                <a:tab pos="342900" algn="l"/>
                <a:tab pos="1591945" algn="l"/>
                <a:tab pos="2327275" algn="l"/>
                <a:tab pos="4166870" algn="l"/>
                <a:tab pos="6123940" algn="l"/>
                <a:tab pos="7387590" algn="l"/>
              </a:tabLst>
            </a:pPr>
            <a:r>
              <a:rPr dirty="0" sz="3000">
                <a:latin typeface="Calibri"/>
                <a:cs typeface="Calibri"/>
              </a:rPr>
              <a:t>An</a:t>
            </a:r>
            <a:r>
              <a:rPr dirty="0" sz="3000" spc="-20">
                <a:latin typeface="Calibri"/>
                <a:cs typeface="Calibri"/>
              </a:rPr>
              <a:t>c</a:t>
            </a:r>
            <a:r>
              <a:rPr dirty="0" sz="3000">
                <a:latin typeface="Calibri"/>
                <a:cs typeface="Calibri"/>
              </a:rPr>
              <a:t>ak	aşı	</a:t>
            </a:r>
            <a:r>
              <a:rPr dirty="0" sz="3000" spc="-25">
                <a:latin typeface="Calibri"/>
                <a:cs typeface="Calibri"/>
              </a:rPr>
              <a:t>g</a:t>
            </a:r>
            <a:r>
              <a:rPr dirty="0" sz="3000">
                <a:latin typeface="Calibri"/>
                <a:cs typeface="Calibri"/>
              </a:rPr>
              <a:t>e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i</a:t>
            </a:r>
            <a:r>
              <a:rPr dirty="0" sz="3000" spc="-40">
                <a:latin typeface="Calibri"/>
                <a:cs typeface="Calibri"/>
              </a:rPr>
              <a:t>ş</a:t>
            </a:r>
            <a:r>
              <a:rPr dirty="0" sz="3000">
                <a:latin typeface="Calibri"/>
                <a:cs typeface="Calibri"/>
              </a:rPr>
              <a:t>t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>
                <a:latin typeface="Calibri"/>
                <a:cs typeface="Calibri"/>
              </a:rPr>
              <a:t>rme	</a:t>
            </a:r>
            <a:r>
              <a:rPr dirty="0" sz="3000" spc="-25">
                <a:latin typeface="Calibri"/>
                <a:cs typeface="Calibri"/>
              </a:rPr>
              <a:t>ç</a:t>
            </a:r>
            <a:r>
              <a:rPr dirty="0" sz="3000">
                <a:latin typeface="Calibri"/>
                <a:cs typeface="Calibri"/>
              </a:rPr>
              <a:t>al</a:t>
            </a:r>
            <a:r>
              <a:rPr dirty="0" sz="3000" spc="-10">
                <a:latin typeface="Calibri"/>
                <a:cs typeface="Calibri"/>
              </a:rPr>
              <a:t>ı</a:t>
            </a:r>
            <a:r>
              <a:rPr dirty="0" sz="3000" spc="-5">
                <a:latin typeface="Calibri"/>
                <a:cs typeface="Calibri"/>
              </a:rPr>
              <a:t>şm</a:t>
            </a:r>
            <a:r>
              <a:rPr dirty="0" sz="3000" spc="5">
                <a:latin typeface="Calibri"/>
                <a:cs typeface="Calibri"/>
              </a:rPr>
              <a:t>a</a:t>
            </a:r>
            <a:r>
              <a:rPr dirty="0" sz="3000">
                <a:latin typeface="Calibri"/>
                <a:cs typeface="Calibri"/>
              </a:rPr>
              <a:t>ları	</a:t>
            </a:r>
            <a:r>
              <a:rPr dirty="0" sz="3000" spc="-40">
                <a:latin typeface="Calibri"/>
                <a:cs typeface="Calibri"/>
              </a:rPr>
              <a:t>y</a:t>
            </a:r>
            <a:r>
              <a:rPr dirty="0" sz="3000" spc="-5">
                <a:latin typeface="Calibri"/>
                <a:cs typeface="Calibri"/>
              </a:rPr>
              <a:t>oğu</a:t>
            </a:r>
            <a:r>
              <a:rPr dirty="0" sz="3000">
                <a:latin typeface="Calibri"/>
                <a:cs typeface="Calibri"/>
              </a:rPr>
              <a:t>n	</a:t>
            </a:r>
            <a:r>
              <a:rPr dirty="0" sz="3000" spc="-5">
                <a:latin typeface="Calibri"/>
                <a:cs typeface="Calibri"/>
              </a:rPr>
              <a:t>bir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000" spc="-10">
                <a:latin typeface="Calibri"/>
                <a:cs typeface="Calibri"/>
              </a:rPr>
              <a:t>şekilde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20">
                <a:latin typeface="Calibri"/>
                <a:cs typeface="Calibri"/>
              </a:rPr>
              <a:t>devam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35">
                <a:latin typeface="Calibri"/>
                <a:cs typeface="Calibri"/>
              </a:rPr>
              <a:t>etmektedir.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2220" y="3439667"/>
            <a:ext cx="4105655" cy="23500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972" y="192150"/>
            <a:ext cx="653097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85240" marR="5080" indent="-127254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Kırım-Kongo</a:t>
            </a:r>
            <a:r>
              <a:rPr dirty="0"/>
              <a:t> </a:t>
            </a:r>
            <a:r>
              <a:rPr dirty="0" spc="-10"/>
              <a:t>Kanamalı</a:t>
            </a:r>
            <a:r>
              <a:rPr dirty="0" spc="15"/>
              <a:t> </a:t>
            </a:r>
            <a:r>
              <a:rPr dirty="0" spc="-25"/>
              <a:t>Ateşinin </a:t>
            </a:r>
            <a:r>
              <a:rPr dirty="0" spc="-890"/>
              <a:t> </a:t>
            </a:r>
            <a:r>
              <a:rPr dirty="0" spc="-60"/>
              <a:t>Tedavisi</a:t>
            </a:r>
            <a:r>
              <a:rPr dirty="0" spc="5"/>
              <a:t> </a:t>
            </a:r>
            <a:r>
              <a:rPr dirty="0" spc="-75"/>
              <a:t>Var</a:t>
            </a:r>
            <a:r>
              <a:rPr dirty="0"/>
              <a:t> </a:t>
            </a:r>
            <a:r>
              <a:rPr dirty="0" spc="-10"/>
              <a:t>mıdır?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731645"/>
            <a:ext cx="8187690" cy="95313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Maalesef bugün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için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hastalığın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kesin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bir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tedavisi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bulunmamaktadır.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4853685"/>
            <a:ext cx="6851015" cy="953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365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50">
                <a:latin typeface="Calibri"/>
                <a:cs typeface="Calibri"/>
              </a:rPr>
              <a:t>Tedavi,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hastaya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verilen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destek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tedavi</a:t>
            </a:r>
            <a:r>
              <a:rPr dirty="0" sz="3200">
                <a:latin typeface="Calibri"/>
                <a:cs typeface="Calibri"/>
              </a:rPr>
              <a:t> ile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dirty="0" sz="3200" spc="-30">
                <a:latin typeface="Calibri"/>
                <a:cs typeface="Calibri"/>
              </a:rPr>
              <a:t>sağlanmaktadır.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5348" y="2755392"/>
            <a:ext cx="2158972" cy="210464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12492" y="188976"/>
            <a:ext cx="4015740" cy="6312535"/>
            <a:chOff x="2412492" y="188976"/>
            <a:chExt cx="401574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12492" y="188976"/>
              <a:ext cx="4015739" cy="564946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2672" y="5876543"/>
              <a:ext cx="1438655" cy="62484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2783" y="117347"/>
            <a:ext cx="4197096" cy="568756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2893" y="3934790"/>
            <a:ext cx="7158355" cy="1668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4000" spc="-50" b="1">
                <a:solidFill>
                  <a:srgbClr val="C00000"/>
                </a:solidFill>
                <a:latin typeface="Calibri"/>
                <a:cs typeface="Calibri"/>
              </a:rPr>
              <a:t>Teşekkür</a:t>
            </a:r>
            <a:r>
              <a:rPr dirty="0" sz="40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4000" spc="-5" b="1">
                <a:solidFill>
                  <a:srgbClr val="C00000"/>
                </a:solidFill>
                <a:latin typeface="Calibri"/>
                <a:cs typeface="Calibri"/>
              </a:rPr>
              <a:t>ederiz…..</a:t>
            </a:r>
            <a:endParaRPr sz="4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15">
                <a:latin typeface="Calibri"/>
                <a:cs typeface="Calibri"/>
              </a:rPr>
              <a:t>Zoonotik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ve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Vektörel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Hastalıklar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Dairesi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Başkanlığı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39" y="332231"/>
            <a:ext cx="5760720" cy="33360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419" y="2615945"/>
            <a:ext cx="8142605" cy="24942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2865" marR="55244">
              <a:lnSpc>
                <a:spcPct val="100000"/>
              </a:lnSpc>
              <a:spcBef>
                <a:spcPts val="105"/>
              </a:spcBef>
            </a:pPr>
            <a:r>
              <a:rPr dirty="0" sz="3200" spc="-160" i="1">
                <a:latin typeface="Times New Roman"/>
                <a:cs typeface="Times New Roman"/>
              </a:rPr>
              <a:t>Kırı</a:t>
            </a:r>
            <a:r>
              <a:rPr dirty="0" sz="3200" spc="-270" i="1">
                <a:latin typeface="Times New Roman"/>
                <a:cs typeface="Times New Roman"/>
              </a:rPr>
              <a:t>m</a:t>
            </a:r>
            <a:r>
              <a:rPr dirty="0" sz="3200" spc="-120" i="1">
                <a:latin typeface="Times New Roman"/>
                <a:cs typeface="Times New Roman"/>
              </a:rPr>
              <a:t> </a:t>
            </a:r>
            <a:r>
              <a:rPr dirty="0" sz="3200" spc="-229" i="1">
                <a:latin typeface="Times New Roman"/>
                <a:cs typeface="Times New Roman"/>
              </a:rPr>
              <a:t>Kong</a:t>
            </a:r>
            <a:r>
              <a:rPr dirty="0" sz="3200" spc="-210" i="1">
                <a:latin typeface="Times New Roman"/>
                <a:cs typeface="Times New Roman"/>
              </a:rPr>
              <a:t>o</a:t>
            </a:r>
            <a:r>
              <a:rPr dirty="0" sz="3200" spc="-125" i="1">
                <a:latin typeface="Times New Roman"/>
                <a:cs typeface="Times New Roman"/>
              </a:rPr>
              <a:t> </a:t>
            </a:r>
            <a:r>
              <a:rPr dirty="0" sz="3200" spc="-204" i="1">
                <a:latin typeface="Times New Roman"/>
                <a:cs typeface="Times New Roman"/>
              </a:rPr>
              <a:t>Kanamal</a:t>
            </a:r>
            <a:r>
              <a:rPr dirty="0" sz="3200" spc="-105" i="1">
                <a:latin typeface="Times New Roman"/>
                <a:cs typeface="Times New Roman"/>
              </a:rPr>
              <a:t>ı</a:t>
            </a:r>
            <a:r>
              <a:rPr dirty="0" sz="3200" spc="-100" i="1">
                <a:latin typeface="Times New Roman"/>
                <a:cs typeface="Times New Roman"/>
              </a:rPr>
              <a:t> </a:t>
            </a:r>
            <a:r>
              <a:rPr dirty="0" sz="3200" spc="-114" i="1">
                <a:latin typeface="Times New Roman"/>
                <a:cs typeface="Times New Roman"/>
              </a:rPr>
              <a:t>Ateş</a:t>
            </a:r>
            <a:r>
              <a:rPr dirty="0" sz="3200" spc="-75" i="1">
                <a:latin typeface="Times New Roman"/>
                <a:cs typeface="Times New Roman"/>
              </a:rPr>
              <a:t>i</a:t>
            </a:r>
            <a:r>
              <a:rPr dirty="0" sz="3200" spc="-110" i="1">
                <a:latin typeface="Times New Roman"/>
                <a:cs typeface="Times New Roman"/>
              </a:rPr>
              <a:t> </a:t>
            </a:r>
            <a:r>
              <a:rPr dirty="0" sz="3200" spc="-195" i="1">
                <a:latin typeface="Times New Roman"/>
                <a:cs typeface="Times New Roman"/>
              </a:rPr>
              <a:t>ile</a:t>
            </a:r>
            <a:r>
              <a:rPr dirty="0" sz="3200" spc="-114" i="1">
                <a:latin typeface="Times New Roman"/>
                <a:cs typeface="Times New Roman"/>
              </a:rPr>
              <a:t> </a:t>
            </a:r>
            <a:r>
              <a:rPr dirty="0" sz="3200" spc="-155" i="1">
                <a:latin typeface="Times New Roman"/>
                <a:cs typeface="Times New Roman"/>
              </a:rPr>
              <a:t>ilgili</a:t>
            </a:r>
            <a:r>
              <a:rPr dirty="0" sz="3200" spc="-145" i="1">
                <a:latin typeface="Times New Roman"/>
                <a:cs typeface="Times New Roman"/>
              </a:rPr>
              <a:t> </a:t>
            </a:r>
            <a:r>
              <a:rPr dirty="0" sz="3200" spc="-254" i="1">
                <a:latin typeface="Times New Roman"/>
                <a:cs typeface="Times New Roman"/>
              </a:rPr>
              <a:t>belgesel</a:t>
            </a:r>
            <a:r>
              <a:rPr dirty="0" sz="3200" spc="-114" i="1">
                <a:latin typeface="Times New Roman"/>
                <a:cs typeface="Times New Roman"/>
              </a:rPr>
              <a:t> </a:t>
            </a:r>
            <a:r>
              <a:rPr dirty="0" sz="3200" spc="-145" i="1">
                <a:latin typeface="Times New Roman"/>
                <a:cs typeface="Times New Roman"/>
              </a:rPr>
              <a:t>filmine</a:t>
            </a:r>
            <a:r>
              <a:rPr dirty="0" sz="3200" spc="-130" i="1">
                <a:latin typeface="Times New Roman"/>
                <a:cs typeface="Times New Roman"/>
              </a:rPr>
              <a:t> </a:t>
            </a:r>
            <a:r>
              <a:rPr dirty="0" sz="3200" spc="-135" i="1">
                <a:latin typeface="Times New Roman"/>
                <a:cs typeface="Times New Roman"/>
              </a:rPr>
              <a:t>ve  </a:t>
            </a:r>
            <a:r>
              <a:rPr dirty="0" sz="3200" spc="-229" i="1">
                <a:latin typeface="Times New Roman"/>
                <a:cs typeface="Times New Roman"/>
              </a:rPr>
              <a:t>çocuklara</a:t>
            </a:r>
            <a:r>
              <a:rPr dirty="0" sz="3200" spc="-90" i="1">
                <a:latin typeface="Times New Roman"/>
                <a:cs typeface="Times New Roman"/>
              </a:rPr>
              <a:t> </a:t>
            </a:r>
            <a:r>
              <a:rPr dirty="0" sz="3200" spc="-170" i="1">
                <a:latin typeface="Times New Roman"/>
                <a:cs typeface="Times New Roman"/>
              </a:rPr>
              <a:t>yönelik</a:t>
            </a:r>
            <a:r>
              <a:rPr dirty="0" sz="3200" spc="-130" i="1">
                <a:latin typeface="Times New Roman"/>
                <a:cs typeface="Times New Roman"/>
              </a:rPr>
              <a:t> </a:t>
            </a:r>
            <a:r>
              <a:rPr dirty="0" sz="3200" spc="-210" i="1">
                <a:latin typeface="Times New Roman"/>
                <a:cs typeface="Times New Roman"/>
              </a:rPr>
              <a:t>animasyon</a:t>
            </a:r>
            <a:r>
              <a:rPr dirty="0" sz="3200" spc="-85" i="1">
                <a:latin typeface="Times New Roman"/>
                <a:cs typeface="Times New Roman"/>
              </a:rPr>
              <a:t> </a:t>
            </a:r>
            <a:r>
              <a:rPr dirty="0" sz="3200" spc="-150" i="1">
                <a:latin typeface="Times New Roman"/>
                <a:cs typeface="Times New Roman"/>
              </a:rPr>
              <a:t>filmine</a:t>
            </a:r>
            <a:r>
              <a:rPr dirty="0" sz="3200" spc="-110" i="1">
                <a:latin typeface="Times New Roman"/>
                <a:cs typeface="Times New Roman"/>
              </a:rPr>
              <a:t> </a:t>
            </a:r>
            <a:r>
              <a:rPr dirty="0" sz="3200" spc="-235" i="1">
                <a:latin typeface="Times New Roman"/>
                <a:cs typeface="Times New Roman"/>
              </a:rPr>
              <a:t>aşağıda</a:t>
            </a:r>
            <a:r>
              <a:rPr dirty="0" sz="3200" spc="-80" i="1">
                <a:latin typeface="Times New Roman"/>
                <a:cs typeface="Times New Roman"/>
              </a:rPr>
              <a:t> </a:t>
            </a:r>
            <a:r>
              <a:rPr dirty="0" sz="3200" spc="-254" i="1">
                <a:latin typeface="Times New Roman"/>
                <a:cs typeface="Times New Roman"/>
              </a:rPr>
              <a:t>yer</a:t>
            </a:r>
            <a:r>
              <a:rPr dirty="0" sz="3200" spc="-114" i="1">
                <a:latin typeface="Times New Roman"/>
                <a:cs typeface="Times New Roman"/>
              </a:rPr>
              <a:t> </a:t>
            </a:r>
            <a:r>
              <a:rPr dirty="0" sz="3200" spc="-190" i="1">
                <a:latin typeface="Times New Roman"/>
                <a:cs typeface="Times New Roman"/>
              </a:rPr>
              <a:t>alan</a:t>
            </a:r>
            <a:endParaRPr sz="32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</a:pPr>
            <a:r>
              <a:rPr dirty="0" sz="3200" spc="-55" i="1">
                <a:latin typeface="Times New Roman"/>
                <a:cs typeface="Times New Roman"/>
              </a:rPr>
              <a:t>link</a:t>
            </a:r>
            <a:r>
              <a:rPr dirty="0" sz="3200" spc="-50" i="1">
                <a:latin typeface="Times New Roman"/>
                <a:cs typeface="Times New Roman"/>
              </a:rPr>
              <a:t>t</a:t>
            </a:r>
            <a:r>
              <a:rPr dirty="0" sz="3200" spc="-229" i="1">
                <a:latin typeface="Times New Roman"/>
                <a:cs typeface="Times New Roman"/>
              </a:rPr>
              <a:t>en</a:t>
            </a:r>
            <a:r>
              <a:rPr dirty="0" sz="3200" spc="-95" i="1">
                <a:latin typeface="Times New Roman"/>
                <a:cs typeface="Times New Roman"/>
              </a:rPr>
              <a:t> </a:t>
            </a:r>
            <a:r>
              <a:rPr dirty="0" sz="3200" spc="-235" i="1">
                <a:latin typeface="Times New Roman"/>
                <a:cs typeface="Times New Roman"/>
              </a:rPr>
              <a:t>erişebi</a:t>
            </a:r>
            <a:r>
              <a:rPr dirty="0" sz="3200" spc="-180" i="1">
                <a:latin typeface="Times New Roman"/>
                <a:cs typeface="Times New Roman"/>
              </a:rPr>
              <a:t>l</a:t>
            </a:r>
            <a:r>
              <a:rPr dirty="0" sz="3200" spc="-120" i="1">
                <a:latin typeface="Times New Roman"/>
                <a:cs typeface="Times New Roman"/>
              </a:rPr>
              <a:t>irsini</a:t>
            </a:r>
            <a:r>
              <a:rPr dirty="0" sz="3200" spc="-145" i="1">
                <a:latin typeface="Times New Roman"/>
                <a:cs typeface="Times New Roman"/>
              </a:rPr>
              <a:t>z</a:t>
            </a:r>
            <a:r>
              <a:rPr dirty="0" sz="3200" spc="-95" i="1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u="heavy" sz="2200" spc="-10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http://tv.thsk.saglik.gov.tr/index.php/component/contushdvideoshare/category/23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8834" y="659129"/>
            <a:ext cx="6855459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06320" marR="5080" indent="-2294255">
              <a:lnSpc>
                <a:spcPct val="100000"/>
              </a:lnSpc>
              <a:spcBef>
                <a:spcPts val="95"/>
              </a:spcBef>
            </a:pPr>
            <a:r>
              <a:rPr dirty="0" spc="-20" i="1">
                <a:latin typeface="Times New Roman"/>
                <a:cs typeface="Times New Roman"/>
              </a:rPr>
              <a:t>K</a:t>
            </a:r>
            <a:r>
              <a:rPr dirty="0" spc="-360" i="1">
                <a:latin typeface="Times New Roman"/>
                <a:cs typeface="Times New Roman"/>
              </a:rPr>
              <a:t>e</a:t>
            </a:r>
            <a:r>
              <a:rPr dirty="0" spc="-434" i="1">
                <a:latin typeface="Times New Roman"/>
                <a:cs typeface="Times New Roman"/>
              </a:rPr>
              <a:t>n</a:t>
            </a:r>
            <a:r>
              <a:rPr dirty="0" spc="-250" i="1">
                <a:latin typeface="Times New Roman"/>
                <a:cs typeface="Times New Roman"/>
              </a:rPr>
              <a:t>eyi</a:t>
            </a:r>
            <a:r>
              <a:rPr dirty="0" spc="-160" i="1">
                <a:latin typeface="Times New Roman"/>
                <a:cs typeface="Times New Roman"/>
              </a:rPr>
              <a:t> </a:t>
            </a:r>
            <a:r>
              <a:rPr dirty="0" spc="-445" i="1">
                <a:latin typeface="Times New Roman"/>
                <a:cs typeface="Times New Roman"/>
              </a:rPr>
              <a:t>H</a:t>
            </a:r>
            <a:r>
              <a:rPr dirty="0" spc="-265" i="1">
                <a:latin typeface="Times New Roman"/>
                <a:cs typeface="Times New Roman"/>
              </a:rPr>
              <a:t>a</a:t>
            </a:r>
            <a:r>
              <a:rPr dirty="0" spc="-45" i="1">
                <a:latin typeface="Times New Roman"/>
                <a:cs typeface="Times New Roman"/>
              </a:rPr>
              <a:t>f</a:t>
            </a:r>
            <a:r>
              <a:rPr dirty="0" spc="-150" i="1">
                <a:latin typeface="Times New Roman"/>
                <a:cs typeface="Times New Roman"/>
              </a:rPr>
              <a:t>i</a:t>
            </a:r>
            <a:r>
              <a:rPr dirty="0" spc="-45" i="1">
                <a:latin typeface="Times New Roman"/>
                <a:cs typeface="Times New Roman"/>
              </a:rPr>
              <a:t>f</a:t>
            </a:r>
            <a:r>
              <a:rPr dirty="0" spc="-420" i="1">
                <a:latin typeface="Times New Roman"/>
                <a:cs typeface="Times New Roman"/>
              </a:rPr>
              <a:t>e</a:t>
            </a:r>
            <a:r>
              <a:rPr dirty="0" spc="-150" i="1">
                <a:latin typeface="Times New Roman"/>
                <a:cs typeface="Times New Roman"/>
              </a:rPr>
              <a:t> </a:t>
            </a:r>
            <a:r>
              <a:rPr dirty="0" spc="-250" i="1">
                <a:latin typeface="Times New Roman"/>
                <a:cs typeface="Times New Roman"/>
              </a:rPr>
              <a:t>A</a:t>
            </a:r>
            <a:r>
              <a:rPr dirty="0" spc="-90" i="1">
                <a:latin typeface="Times New Roman"/>
                <a:cs typeface="Times New Roman"/>
              </a:rPr>
              <a:t>l</a:t>
            </a:r>
            <a:r>
              <a:rPr dirty="0" spc="-590" i="1">
                <a:latin typeface="Times New Roman"/>
                <a:cs typeface="Times New Roman"/>
              </a:rPr>
              <a:t>m</a:t>
            </a:r>
            <a:r>
              <a:rPr dirty="0" spc="-360" i="1">
                <a:latin typeface="Times New Roman"/>
                <a:cs typeface="Times New Roman"/>
              </a:rPr>
              <a:t>a</a:t>
            </a:r>
            <a:r>
              <a:rPr dirty="0" spc="-204" i="1">
                <a:latin typeface="Times New Roman"/>
                <a:cs typeface="Times New Roman"/>
              </a:rPr>
              <a:t>y</a:t>
            </a:r>
            <a:r>
              <a:rPr dirty="0" spc="-110" i="1">
                <a:latin typeface="Times New Roman"/>
                <a:cs typeface="Times New Roman"/>
              </a:rPr>
              <a:t>ı</a:t>
            </a:r>
            <a:r>
              <a:rPr dirty="0" spc="-254" i="1">
                <a:latin typeface="Times New Roman"/>
                <a:cs typeface="Times New Roman"/>
              </a:rPr>
              <a:t>n,</a:t>
            </a:r>
            <a:r>
              <a:rPr dirty="0" spc="-145" i="1">
                <a:latin typeface="Times New Roman"/>
                <a:cs typeface="Times New Roman"/>
              </a:rPr>
              <a:t> </a:t>
            </a:r>
            <a:r>
              <a:rPr dirty="0" spc="-434" i="1">
                <a:latin typeface="Times New Roman"/>
                <a:cs typeface="Times New Roman"/>
              </a:rPr>
              <a:t>T</a:t>
            </a:r>
            <a:r>
              <a:rPr dirty="0" spc="-315" i="1">
                <a:latin typeface="Times New Roman"/>
                <a:cs typeface="Times New Roman"/>
              </a:rPr>
              <a:t>e</a:t>
            </a:r>
            <a:r>
              <a:rPr dirty="0" spc="-330" i="1">
                <a:latin typeface="Times New Roman"/>
                <a:cs typeface="Times New Roman"/>
              </a:rPr>
              <a:t>d</a:t>
            </a:r>
            <a:r>
              <a:rPr dirty="0" spc="-320" i="1">
                <a:latin typeface="Times New Roman"/>
                <a:cs typeface="Times New Roman"/>
              </a:rPr>
              <a:t>b</a:t>
            </a:r>
            <a:r>
              <a:rPr dirty="0" spc="-225" i="1">
                <a:latin typeface="Times New Roman"/>
                <a:cs typeface="Times New Roman"/>
              </a:rPr>
              <a:t>iri</a:t>
            </a:r>
            <a:r>
              <a:rPr dirty="0" spc="-160" i="1">
                <a:latin typeface="Times New Roman"/>
                <a:cs typeface="Times New Roman"/>
              </a:rPr>
              <a:t> </a:t>
            </a:r>
            <a:r>
              <a:rPr dirty="0" spc="-250" i="1">
                <a:latin typeface="Times New Roman"/>
                <a:cs typeface="Times New Roman"/>
              </a:rPr>
              <a:t>E</a:t>
            </a:r>
            <a:r>
              <a:rPr dirty="0" spc="-90" i="1">
                <a:latin typeface="Times New Roman"/>
                <a:cs typeface="Times New Roman"/>
              </a:rPr>
              <a:t>l</a:t>
            </a:r>
            <a:r>
              <a:rPr dirty="0" spc="-235" i="1">
                <a:latin typeface="Times New Roman"/>
                <a:cs typeface="Times New Roman"/>
              </a:rPr>
              <a:t>d</a:t>
            </a:r>
            <a:r>
              <a:rPr dirty="0" spc="-305" i="1">
                <a:latin typeface="Times New Roman"/>
                <a:cs typeface="Times New Roman"/>
              </a:rPr>
              <a:t>en  </a:t>
            </a:r>
            <a:r>
              <a:rPr dirty="0" spc="-315" i="1">
                <a:latin typeface="Times New Roman"/>
                <a:cs typeface="Times New Roman"/>
              </a:rPr>
              <a:t>Bırakmayın!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4998"/>
            <a:ext cx="7654925" cy="4220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latin typeface="Calibri"/>
                <a:cs typeface="Calibri"/>
              </a:rPr>
              <a:t>Kırım-Kongo</a:t>
            </a:r>
            <a:r>
              <a:rPr dirty="0" sz="3200" spc="-5">
                <a:latin typeface="Calibri"/>
                <a:cs typeface="Calibri"/>
              </a:rPr>
              <a:t> Kanamalı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Ateşi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(KKKA), 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çoğunlukla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keneler</a:t>
            </a:r>
            <a:r>
              <a:rPr dirty="0" sz="3200" spc="-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aracılığıyla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hayvanlardan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insanlara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bulaştırılan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mikrobik </a:t>
            </a:r>
            <a:r>
              <a:rPr dirty="0" sz="3200" spc="-5">
                <a:latin typeface="Calibri"/>
                <a:cs typeface="Calibri"/>
              </a:rPr>
              <a:t>bir </a:t>
            </a:r>
            <a:r>
              <a:rPr dirty="0" sz="3200" spc="-35">
                <a:latin typeface="Calibri"/>
                <a:cs typeface="Calibri"/>
              </a:rPr>
              <a:t>hastalıktır.</a:t>
            </a:r>
            <a:endParaRPr sz="3200">
              <a:latin typeface="Calibri"/>
              <a:cs typeface="Calibri"/>
            </a:endParaRPr>
          </a:p>
          <a:p>
            <a:pPr marL="355600" marR="1254760" indent="-342900">
              <a:lnSpc>
                <a:spcPct val="1401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Ancak, </a:t>
            </a:r>
            <a:r>
              <a:rPr dirty="0" sz="3200" spc="-10">
                <a:latin typeface="Calibri"/>
                <a:cs typeface="Calibri"/>
              </a:rPr>
              <a:t>hastalık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hayvanlarda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belirtisiz </a:t>
            </a:r>
            <a:r>
              <a:rPr dirty="0" sz="3200" spc="-7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seyrederken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insanlarda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öldürücü 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olabilmektedir.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1183" y="192150"/>
            <a:ext cx="581596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Kırım</a:t>
            </a:r>
            <a:r>
              <a:rPr dirty="0" spc="5"/>
              <a:t> </a:t>
            </a:r>
            <a:r>
              <a:rPr dirty="0" spc="-25"/>
              <a:t>Kongo</a:t>
            </a:r>
            <a:r>
              <a:rPr dirty="0" spc="-15"/>
              <a:t> Kanamalı</a:t>
            </a:r>
            <a:r>
              <a:rPr dirty="0" spc="20"/>
              <a:t> </a:t>
            </a:r>
            <a:r>
              <a:rPr dirty="0" spc="-40"/>
              <a:t>Ateşi</a:t>
            </a:r>
          </a:p>
          <a:p>
            <a:pPr algn="ctr" marL="1270">
              <a:lnSpc>
                <a:spcPct val="100000"/>
              </a:lnSpc>
            </a:pPr>
            <a:r>
              <a:rPr dirty="0" spc="-5"/>
              <a:t>(KKKA)</a:t>
            </a:r>
            <a:r>
              <a:rPr dirty="0" spc="-30"/>
              <a:t> </a:t>
            </a:r>
            <a:r>
              <a:rPr dirty="0" spc="-5"/>
              <a:t>Nedir?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6504" y="161671"/>
            <a:ext cx="41141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KKKA</a:t>
            </a:r>
            <a:r>
              <a:rPr dirty="0" spc="-15"/>
              <a:t> </a:t>
            </a:r>
            <a:r>
              <a:rPr dirty="0" spc="-5"/>
              <a:t>Nasıl Bulaşır?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064768"/>
            <a:ext cx="7591425" cy="3038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3380" algn="l"/>
              </a:tabLst>
            </a:pPr>
            <a:r>
              <a:rPr dirty="0" sz="2600">
                <a:latin typeface="Arial MT"/>
                <a:cs typeface="Arial MT"/>
              </a:rPr>
              <a:t>–	</a:t>
            </a:r>
            <a:r>
              <a:rPr dirty="0" sz="2600" spc="-5">
                <a:latin typeface="Calibri"/>
                <a:cs typeface="Calibri"/>
              </a:rPr>
              <a:t>Daha</a:t>
            </a:r>
            <a:r>
              <a:rPr dirty="0" sz="2600" spc="-10">
                <a:latin typeface="Calibri"/>
                <a:cs typeface="Calibri"/>
              </a:rPr>
              <a:t> çok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vücudumuza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u="heavy" sz="26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kene</a:t>
            </a:r>
            <a:r>
              <a:rPr dirty="0" u="heavy" sz="26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6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tutunması</a:t>
            </a:r>
            <a:r>
              <a:rPr dirty="0" sz="2600" spc="10" b="1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ile</a:t>
            </a:r>
            <a:r>
              <a:rPr dirty="0" sz="2600" spc="-5">
                <a:latin typeface="Calibri"/>
                <a:cs typeface="Calibri"/>
              </a:rPr>
              <a:t> bulaşmakla</a:t>
            </a:r>
            <a:endParaRPr sz="2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2600" spc="-5">
                <a:latin typeface="Calibri"/>
                <a:cs typeface="Calibri"/>
              </a:rPr>
              <a:t>birlikte;</a:t>
            </a:r>
            <a:endParaRPr sz="2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2600" spc="-5">
                <a:latin typeface="Calibri"/>
                <a:cs typeface="Calibri"/>
              </a:rPr>
              <a:t>Kenelerin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çıplak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elle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çıkarılması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ya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da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ezilmesi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ile,</a:t>
            </a:r>
            <a:endParaRPr sz="2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2600" spc="-15">
                <a:latin typeface="Calibri"/>
                <a:cs typeface="Calibri"/>
              </a:rPr>
              <a:t>Hasta</a:t>
            </a:r>
            <a:r>
              <a:rPr dirty="0" sz="2600">
                <a:latin typeface="Calibri"/>
                <a:cs typeface="Calibri"/>
              </a:rPr>
              <a:t> insanların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kan</a:t>
            </a:r>
            <a:r>
              <a:rPr dirty="0" sz="2600">
                <a:latin typeface="Calibri"/>
                <a:cs typeface="Calibri"/>
              </a:rPr>
              <a:t> gibi vücut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sıvılarına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temas</a:t>
            </a:r>
            <a:endParaRPr sz="2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2600">
                <a:latin typeface="Calibri"/>
                <a:cs typeface="Calibri"/>
              </a:rPr>
              <a:t>etmekle,</a:t>
            </a:r>
            <a:endParaRPr sz="2600">
              <a:latin typeface="Calibri"/>
              <a:cs typeface="Calibri"/>
            </a:endParaRPr>
          </a:p>
          <a:p>
            <a:pPr marL="299085" marR="298450" indent="-28702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2600" spc="-5">
                <a:latin typeface="Calibri"/>
                <a:cs typeface="Calibri"/>
              </a:rPr>
              <a:t>Mikrobu </a:t>
            </a:r>
            <a:r>
              <a:rPr dirty="0" sz="2600" spc="-10">
                <a:latin typeface="Calibri"/>
                <a:cs typeface="Calibri"/>
              </a:rPr>
              <a:t>taşıyan hayvanların </a:t>
            </a:r>
            <a:r>
              <a:rPr dirty="0" sz="2600" spc="-5">
                <a:latin typeface="Calibri"/>
                <a:cs typeface="Calibri"/>
              </a:rPr>
              <a:t>kanları, </a:t>
            </a:r>
            <a:r>
              <a:rPr dirty="0" sz="2600">
                <a:latin typeface="Calibri"/>
                <a:cs typeface="Calibri"/>
              </a:rPr>
              <a:t>vücut </a:t>
            </a:r>
            <a:r>
              <a:rPr dirty="0" sz="2600" spc="-5">
                <a:latin typeface="Calibri"/>
                <a:cs typeface="Calibri"/>
              </a:rPr>
              <a:t>sıvıları </a:t>
            </a:r>
            <a:r>
              <a:rPr dirty="0" sz="2600" spc="-15">
                <a:latin typeface="Calibri"/>
                <a:cs typeface="Calibri"/>
              </a:rPr>
              <a:t>ve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dokularına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korunmasız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temasla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da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bulaşabilir.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39339" y="4293108"/>
            <a:ext cx="3929379" cy="2208530"/>
            <a:chOff x="2339339" y="4293108"/>
            <a:chExt cx="3929379" cy="22085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9339" y="4293108"/>
              <a:ext cx="3928872" cy="178460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2672" y="5876544"/>
              <a:ext cx="1438655" cy="62484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3505" y="461899"/>
            <a:ext cx="640016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Kırım</a:t>
            </a:r>
            <a:r>
              <a:rPr dirty="0" sz="4400" spc="-20"/>
              <a:t> </a:t>
            </a:r>
            <a:r>
              <a:rPr dirty="0" sz="4400" spc="-25"/>
              <a:t>Kongo</a:t>
            </a:r>
            <a:r>
              <a:rPr dirty="0" sz="4400" spc="-10"/>
              <a:t> Kanamalı </a:t>
            </a:r>
            <a:r>
              <a:rPr dirty="0" sz="4400" spc="-45"/>
              <a:t>Ateşi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994"/>
            <a:ext cx="7462520" cy="3609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476884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Keneler halk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arasında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u="heavy" sz="28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yavsı,</a:t>
            </a:r>
            <a:r>
              <a:rPr dirty="0" u="heavy" sz="2800" spc="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sakırga,</a:t>
            </a:r>
            <a:r>
              <a:rPr dirty="0" u="heavy" sz="2800" spc="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8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kerni</a:t>
            </a:r>
            <a:r>
              <a:rPr dirty="0" u="heavy" sz="28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gibi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isimlerle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bilinmektedir.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Kenelerin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yoğun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olarak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bulunduğu</a:t>
            </a:r>
            <a:r>
              <a:rPr dirty="0" sz="2800" spc="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yerler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özellikle </a:t>
            </a:r>
            <a:r>
              <a:rPr dirty="0" sz="2800" spc="-6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hayvancılığın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yapıldığı;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orman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kenarı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parçalı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arazi </a:t>
            </a:r>
            <a:r>
              <a:rPr dirty="0" sz="2800" spc="-10">
                <a:latin typeface="Calibri"/>
                <a:cs typeface="Calibri"/>
              </a:rPr>
              <a:t> yapısına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sahip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çalı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ve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çırpılı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alanlar ile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otlakların 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bulunduğu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yerlerdir.</a:t>
            </a:r>
            <a:endParaRPr sz="2800">
              <a:latin typeface="Calibri"/>
              <a:cs typeface="Calibri"/>
            </a:endParaRPr>
          </a:p>
          <a:p>
            <a:pPr marL="355600" marR="241300" indent="-342900">
              <a:lnSpc>
                <a:spcPct val="100000"/>
              </a:lnSpc>
              <a:spcBef>
                <a:spcPts val="68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Ülkemiz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kenelerin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yaşamaları</a:t>
            </a:r>
            <a:r>
              <a:rPr dirty="0" sz="2800" spc="-5">
                <a:latin typeface="Calibri"/>
                <a:cs typeface="Calibri"/>
              </a:rPr>
              <a:t> için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coğrafi </a:t>
            </a:r>
            <a:r>
              <a:rPr dirty="0" sz="2800" spc="-5">
                <a:latin typeface="Calibri"/>
                <a:cs typeface="Calibri"/>
              </a:rPr>
              <a:t>açıdan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oldukça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uygun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bir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yapıya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sahiptir.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5317" y="496950"/>
            <a:ext cx="48323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Kimler Risk Altındadır?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7175"/>
            <a:ext cx="7953375" cy="4050029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Hastalığın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görüldüğü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bölgelerde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yaşayan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tarım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ve </a:t>
            </a:r>
            <a:r>
              <a:rPr dirty="0" sz="3000" spc="-66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hayvancılık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ile</a:t>
            </a:r>
            <a:r>
              <a:rPr dirty="0" sz="3000" spc="-10">
                <a:latin typeface="Calibri"/>
                <a:cs typeface="Calibri"/>
              </a:rPr>
              <a:t> uğraşan </a:t>
            </a:r>
            <a:r>
              <a:rPr dirty="0" sz="3000" spc="-35">
                <a:latin typeface="Calibri"/>
                <a:cs typeface="Calibri"/>
              </a:rPr>
              <a:t>kişiler,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Kasaplar</a:t>
            </a:r>
            <a:r>
              <a:rPr dirty="0" sz="3000" spc="-10">
                <a:latin typeface="Calibri"/>
                <a:cs typeface="Calibri"/>
              </a:rPr>
              <a:t> ve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mezbaha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çalışanları,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25">
                <a:latin typeface="Calibri"/>
                <a:cs typeface="Calibri"/>
              </a:rPr>
              <a:t>Veteriner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35">
                <a:latin typeface="Calibri"/>
                <a:cs typeface="Calibri"/>
              </a:rPr>
              <a:t>hekimler,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40">
                <a:latin typeface="Calibri"/>
                <a:cs typeface="Calibri"/>
              </a:rPr>
              <a:t>Askerler,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Korunmasız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olarak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kamp</a:t>
            </a:r>
            <a:r>
              <a:rPr dirty="0" sz="3000" spc="-15">
                <a:latin typeface="Calibri"/>
                <a:cs typeface="Calibri"/>
              </a:rPr>
              <a:t> ve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piknik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35">
                <a:latin typeface="Calibri"/>
                <a:cs typeface="Calibri"/>
              </a:rPr>
              <a:t>yapanlar,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KKKA </a:t>
            </a:r>
            <a:r>
              <a:rPr dirty="0" sz="3000" spc="-10">
                <a:latin typeface="Calibri"/>
                <a:cs typeface="Calibri"/>
              </a:rPr>
              <a:t>hastaları </a:t>
            </a:r>
            <a:r>
              <a:rPr dirty="0" sz="3000" spc="-5">
                <a:latin typeface="Calibri"/>
                <a:cs typeface="Calibri"/>
              </a:rPr>
              <a:t>ile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temas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eden</a:t>
            </a:r>
            <a:r>
              <a:rPr dirty="0" sz="3000" spc="-5">
                <a:latin typeface="Calibri"/>
                <a:cs typeface="Calibri"/>
              </a:rPr>
              <a:t> sağlık </a:t>
            </a:r>
            <a:r>
              <a:rPr dirty="0" sz="3000" spc="-10">
                <a:latin typeface="Calibri"/>
                <a:cs typeface="Calibri"/>
              </a:rPr>
              <a:t>personeli,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Laboratuvar</a:t>
            </a:r>
            <a:r>
              <a:rPr dirty="0" sz="3000" spc="-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çalışanları,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Hasta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yakınları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risk</a:t>
            </a:r>
            <a:r>
              <a:rPr dirty="0" sz="3000" spc="-2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altındadır.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129" y="496950"/>
            <a:ext cx="79375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KKKA’nın</a:t>
            </a:r>
            <a:r>
              <a:rPr dirty="0"/>
              <a:t> </a:t>
            </a:r>
            <a:r>
              <a:rPr dirty="0" spc="-15"/>
              <a:t>Kuluçka</a:t>
            </a:r>
            <a:r>
              <a:rPr dirty="0" spc="15"/>
              <a:t> </a:t>
            </a:r>
            <a:r>
              <a:rPr dirty="0" spc="-15"/>
              <a:t>Süresi</a:t>
            </a:r>
            <a:r>
              <a:rPr dirty="0" spc="5"/>
              <a:t> </a:t>
            </a:r>
            <a:r>
              <a:rPr dirty="0" spc="-5"/>
              <a:t>Ne</a:t>
            </a:r>
            <a:r>
              <a:rPr dirty="0" spc="-10"/>
              <a:t> </a:t>
            </a:r>
            <a:r>
              <a:rPr dirty="0" spc="-15"/>
              <a:t>Kadardır?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751"/>
            <a:ext cx="8072120" cy="13061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algn="just" marL="355600" marR="5080" indent="-342900">
              <a:lnSpc>
                <a:spcPts val="3240"/>
              </a:lnSpc>
              <a:spcBef>
                <a:spcPts val="5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 spc="-10" b="1">
                <a:latin typeface="Calibri"/>
                <a:cs typeface="Calibri"/>
              </a:rPr>
              <a:t>Kuluçka</a:t>
            </a:r>
            <a:r>
              <a:rPr dirty="0" sz="3000" spc="-5" b="1">
                <a:latin typeface="Calibri"/>
                <a:cs typeface="Calibri"/>
              </a:rPr>
              <a:t> </a:t>
            </a:r>
            <a:r>
              <a:rPr dirty="0" sz="3000" spc="-10" b="1">
                <a:latin typeface="Calibri"/>
                <a:cs typeface="Calibri"/>
              </a:rPr>
              <a:t>süresi</a:t>
            </a:r>
            <a:r>
              <a:rPr dirty="0" sz="3000" spc="-10">
                <a:latin typeface="Calibri"/>
                <a:cs typeface="Calibri"/>
              </a:rPr>
              <a:t>,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mikrobun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vücuda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girmesinden 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sonra</a:t>
            </a:r>
            <a:r>
              <a:rPr dirty="0" sz="3000" spc="65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hastalık</a:t>
            </a:r>
            <a:r>
              <a:rPr dirty="0" sz="3000" spc="65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belirtilerinin</a:t>
            </a:r>
            <a:r>
              <a:rPr dirty="0" sz="300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başlamasına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15">
                <a:latin typeface="Calibri"/>
                <a:cs typeface="Calibri"/>
              </a:rPr>
              <a:t>kadar </a:t>
            </a:r>
            <a:r>
              <a:rPr dirty="0" sz="3000" spc="-67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geçen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50">
                <a:latin typeface="Calibri"/>
                <a:cs typeface="Calibri"/>
              </a:rPr>
              <a:t>süredir.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89884"/>
            <a:ext cx="283654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  <a:tab pos="1780539" algn="l"/>
              </a:tabLst>
            </a:pPr>
            <a:r>
              <a:rPr dirty="0" sz="3000" spc="-5">
                <a:latin typeface="Calibri"/>
                <a:cs typeface="Calibri"/>
              </a:rPr>
              <a:t>Virüsü</a:t>
            </a:r>
            <a:r>
              <a:rPr dirty="0" sz="3000">
                <a:latin typeface="Calibri"/>
                <a:cs typeface="Calibri"/>
              </a:rPr>
              <a:t>n	al</a:t>
            </a:r>
            <a:r>
              <a:rPr dirty="0" sz="3000" spc="-10">
                <a:latin typeface="Calibri"/>
                <a:cs typeface="Calibri"/>
              </a:rPr>
              <a:t>ı</a:t>
            </a:r>
            <a:r>
              <a:rPr dirty="0" sz="3000" spc="-5">
                <a:latin typeface="Calibri"/>
                <a:cs typeface="Calibri"/>
              </a:rPr>
              <a:t>nma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7622" y="2889884"/>
            <a:ext cx="207708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5880" algn="l"/>
              </a:tabLst>
            </a:pPr>
            <a:r>
              <a:rPr dirty="0" sz="3000" spc="-5">
                <a:latin typeface="Calibri"/>
                <a:cs typeface="Calibri"/>
              </a:rPr>
              <a:t>şekl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 spc="-5">
                <a:latin typeface="Calibri"/>
                <a:cs typeface="Calibri"/>
              </a:rPr>
              <a:t>n</a:t>
            </a:r>
            <a:r>
              <a:rPr dirty="0" sz="3000">
                <a:latin typeface="Calibri"/>
                <a:cs typeface="Calibri"/>
              </a:rPr>
              <a:t>e	</a:t>
            </a:r>
            <a:r>
              <a:rPr dirty="0" sz="3000" spc="-5">
                <a:latin typeface="Calibri"/>
                <a:cs typeface="Calibri"/>
              </a:rPr>
              <a:t>ba</a:t>
            </a:r>
            <a:r>
              <a:rPr dirty="0" sz="3000">
                <a:latin typeface="Calibri"/>
                <a:cs typeface="Calibri"/>
              </a:rPr>
              <a:t>ğlı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3257" y="3301365"/>
            <a:ext cx="118618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65" i="1">
                <a:latin typeface="Calibri"/>
                <a:cs typeface="Calibri"/>
              </a:rPr>
              <a:t>k</a:t>
            </a:r>
            <a:r>
              <a:rPr dirty="0" sz="3000" spc="-5" i="1">
                <a:latin typeface="Calibri"/>
                <a:cs typeface="Calibri"/>
              </a:rPr>
              <a:t>ul</a:t>
            </a:r>
            <a:r>
              <a:rPr dirty="0" sz="3000" spc="5" i="1">
                <a:latin typeface="Calibri"/>
                <a:cs typeface="Calibri"/>
              </a:rPr>
              <a:t>u</a:t>
            </a:r>
            <a:r>
              <a:rPr dirty="0" sz="3000" spc="-10" i="1">
                <a:latin typeface="Calibri"/>
                <a:cs typeface="Calibri"/>
              </a:rPr>
              <a:t>ç</a:t>
            </a:r>
            <a:r>
              <a:rPr dirty="0" sz="3000" spc="-90" i="1">
                <a:latin typeface="Calibri"/>
                <a:cs typeface="Calibri"/>
              </a:rPr>
              <a:t>k</a:t>
            </a:r>
            <a:r>
              <a:rPr dirty="0" sz="3000" i="1">
                <a:latin typeface="Calibri"/>
                <a:cs typeface="Calibri"/>
              </a:rPr>
              <a:t>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3359" y="3301365"/>
            <a:ext cx="9163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0" i="1">
                <a:latin typeface="Calibri"/>
                <a:cs typeface="Calibri"/>
              </a:rPr>
              <a:t>s</a:t>
            </a:r>
            <a:r>
              <a:rPr dirty="0" sz="3000" spc="-5" i="1">
                <a:latin typeface="Calibri"/>
                <a:cs typeface="Calibri"/>
              </a:rPr>
              <a:t>ü</a:t>
            </a:r>
            <a:r>
              <a:rPr dirty="0" sz="3000" spc="5" i="1">
                <a:latin typeface="Calibri"/>
                <a:cs typeface="Calibri"/>
              </a:rPr>
              <a:t>r</a:t>
            </a:r>
            <a:r>
              <a:rPr dirty="0" sz="3000" i="1">
                <a:latin typeface="Calibri"/>
                <a:cs typeface="Calibri"/>
              </a:rPr>
              <a:t>e</a:t>
            </a:r>
            <a:r>
              <a:rPr dirty="0" sz="3000" spc="-10" i="1">
                <a:latin typeface="Calibri"/>
                <a:cs typeface="Calibri"/>
              </a:rPr>
              <a:t>s</a:t>
            </a:r>
            <a:r>
              <a:rPr dirty="0" sz="3000" i="1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5109" y="2889884"/>
            <a:ext cx="2783840" cy="894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35">
              <a:lnSpc>
                <a:spcPts val="3420"/>
              </a:lnSpc>
              <a:spcBef>
                <a:spcPts val="100"/>
              </a:spcBef>
              <a:tabLst>
                <a:tab pos="1256030" algn="l"/>
                <a:tab pos="2192020" algn="l"/>
              </a:tabLst>
            </a:pPr>
            <a:r>
              <a:rPr dirty="0" sz="3000" spc="-5">
                <a:latin typeface="Calibri"/>
                <a:cs typeface="Calibri"/>
              </a:rPr>
              <a:t>ola</a:t>
            </a:r>
            <a:r>
              <a:rPr dirty="0" sz="3000" spc="-65">
                <a:latin typeface="Calibri"/>
                <a:cs typeface="Calibri"/>
              </a:rPr>
              <a:t>r</a:t>
            </a:r>
            <a:r>
              <a:rPr dirty="0" sz="3000">
                <a:latin typeface="Calibri"/>
                <a:cs typeface="Calibri"/>
              </a:rPr>
              <a:t>ak	</a:t>
            </a:r>
            <a:r>
              <a:rPr dirty="0" sz="3000" spc="5">
                <a:latin typeface="Calibri"/>
                <a:cs typeface="Calibri"/>
              </a:rPr>
              <a:t>1-</a:t>
            </a:r>
            <a:r>
              <a:rPr dirty="0" sz="3000">
                <a:latin typeface="Calibri"/>
                <a:cs typeface="Calibri"/>
              </a:rPr>
              <a:t>14	g</a:t>
            </a:r>
            <a:r>
              <a:rPr dirty="0" sz="3000" spc="-15">
                <a:latin typeface="Calibri"/>
                <a:cs typeface="Calibri"/>
              </a:rPr>
              <a:t>ü</a:t>
            </a:r>
            <a:r>
              <a:rPr dirty="0" sz="3000"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420"/>
              </a:lnSpc>
            </a:pPr>
            <a:r>
              <a:rPr dirty="0" sz="3000" spc="-25" i="1">
                <a:latin typeface="Calibri"/>
                <a:cs typeface="Calibri"/>
              </a:rPr>
              <a:t>kene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301365"/>
            <a:ext cx="2182495" cy="894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420"/>
              </a:lnSpc>
              <a:spcBef>
                <a:spcPts val="100"/>
              </a:spcBef>
            </a:pPr>
            <a:r>
              <a:rPr dirty="0" sz="3000" spc="-15" i="1">
                <a:latin typeface="Calibri"/>
                <a:cs typeface="Calibri"/>
              </a:rPr>
              <a:t>(Hastalığın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420"/>
              </a:lnSpc>
              <a:tabLst>
                <a:tab pos="1814195" algn="l"/>
              </a:tabLst>
            </a:pPr>
            <a:r>
              <a:rPr dirty="0" sz="3000" spc="-10" i="1">
                <a:latin typeface="Calibri"/>
                <a:cs typeface="Calibri"/>
              </a:rPr>
              <a:t>t</a:t>
            </a:r>
            <a:r>
              <a:rPr dirty="0" sz="3000" spc="-5" i="1">
                <a:latin typeface="Calibri"/>
                <a:cs typeface="Calibri"/>
              </a:rPr>
              <a:t>utunm</a:t>
            </a:r>
            <a:r>
              <a:rPr dirty="0" sz="3000" i="1">
                <a:latin typeface="Calibri"/>
                <a:cs typeface="Calibri"/>
              </a:rPr>
              <a:t>a</a:t>
            </a:r>
            <a:r>
              <a:rPr dirty="0" sz="3000" i="1">
                <a:latin typeface="Calibri"/>
                <a:cs typeface="Calibri"/>
              </a:rPr>
              <a:t>	</a:t>
            </a:r>
            <a:r>
              <a:rPr dirty="0" sz="3000" spc="-5" i="1">
                <a:latin typeface="Calibri"/>
                <a:cs typeface="Calibri"/>
              </a:rPr>
              <a:t>ile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0754" y="3712540"/>
            <a:ext cx="319214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7660" algn="l"/>
              </a:tabLst>
            </a:pPr>
            <a:r>
              <a:rPr dirty="0" sz="3000" i="1">
                <a:latin typeface="Calibri"/>
                <a:cs typeface="Calibri"/>
              </a:rPr>
              <a:t>virü</a:t>
            </a:r>
            <a:r>
              <a:rPr dirty="0" sz="3000" spc="-15" i="1">
                <a:latin typeface="Calibri"/>
                <a:cs typeface="Calibri"/>
              </a:rPr>
              <a:t>s</a:t>
            </a:r>
            <a:r>
              <a:rPr dirty="0" sz="3000" spc="-5" i="1">
                <a:latin typeface="Calibri"/>
                <a:cs typeface="Calibri"/>
              </a:rPr>
              <a:t>ü</a:t>
            </a:r>
            <a:r>
              <a:rPr dirty="0" sz="3000" i="1">
                <a:latin typeface="Calibri"/>
                <a:cs typeface="Calibri"/>
              </a:rPr>
              <a:t>n</a:t>
            </a:r>
            <a:r>
              <a:rPr dirty="0" sz="3000" i="1">
                <a:latin typeface="Calibri"/>
                <a:cs typeface="Calibri"/>
              </a:rPr>
              <a:t>	</a:t>
            </a:r>
            <a:r>
              <a:rPr dirty="0" sz="3000" spc="-5" i="1">
                <a:latin typeface="Calibri"/>
                <a:cs typeface="Calibri"/>
              </a:rPr>
              <a:t>a</a:t>
            </a:r>
            <a:r>
              <a:rPr dirty="0" sz="3000" spc="-20" i="1">
                <a:latin typeface="Calibri"/>
                <a:cs typeface="Calibri"/>
              </a:rPr>
              <a:t>l</a:t>
            </a:r>
            <a:r>
              <a:rPr dirty="0" sz="3000" i="1">
                <a:latin typeface="Calibri"/>
                <a:cs typeface="Calibri"/>
              </a:rPr>
              <a:t>ınmas</a:t>
            </a:r>
            <a:r>
              <a:rPr dirty="0" sz="3000" spc="-20" i="1">
                <a:latin typeface="Calibri"/>
                <a:cs typeface="Calibri"/>
              </a:rPr>
              <a:t>ı</a:t>
            </a:r>
            <a:r>
              <a:rPr dirty="0" sz="3000" spc="-5" i="1">
                <a:latin typeface="Calibri"/>
                <a:cs typeface="Calibri"/>
              </a:rPr>
              <a:t>nı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7441" y="3301365"/>
            <a:ext cx="1652905" cy="89471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84785" marR="5080" indent="-172720">
              <a:lnSpc>
                <a:spcPts val="3240"/>
              </a:lnSpc>
              <a:spcBef>
                <a:spcPts val="505"/>
              </a:spcBef>
            </a:pPr>
            <a:r>
              <a:rPr dirty="0" sz="3000" spc="-45" i="1">
                <a:latin typeface="Calibri"/>
                <a:cs typeface="Calibri"/>
              </a:rPr>
              <a:t>t</a:t>
            </a:r>
            <a:r>
              <a:rPr dirty="0" sz="3000" spc="-5" i="1">
                <a:latin typeface="Calibri"/>
                <a:cs typeface="Calibri"/>
              </a:rPr>
              <a:t>a</a:t>
            </a:r>
            <a:r>
              <a:rPr dirty="0" sz="3000" spc="-10" i="1">
                <a:latin typeface="Calibri"/>
                <a:cs typeface="Calibri"/>
              </a:rPr>
              <a:t>r</a:t>
            </a:r>
            <a:r>
              <a:rPr dirty="0" sz="3000" spc="-5" i="1">
                <a:latin typeface="Calibri"/>
                <a:cs typeface="Calibri"/>
              </a:rPr>
              <a:t>af</a:t>
            </a:r>
            <a:r>
              <a:rPr dirty="0" sz="3000" spc="-15" i="1">
                <a:latin typeface="Calibri"/>
                <a:cs typeface="Calibri"/>
              </a:rPr>
              <a:t>ı</a:t>
            </a:r>
            <a:r>
              <a:rPr dirty="0" sz="3000" spc="-5" i="1">
                <a:latin typeface="Calibri"/>
                <a:cs typeface="Calibri"/>
              </a:rPr>
              <a:t>nd</a:t>
            </a:r>
            <a:r>
              <a:rPr dirty="0" sz="3000" spc="-15" i="1">
                <a:latin typeface="Calibri"/>
                <a:cs typeface="Calibri"/>
              </a:rPr>
              <a:t>a</a:t>
            </a:r>
            <a:r>
              <a:rPr dirty="0" sz="3000" i="1">
                <a:latin typeface="Calibri"/>
                <a:cs typeface="Calibri"/>
              </a:rPr>
              <a:t>n  </a:t>
            </a:r>
            <a:r>
              <a:rPr dirty="0" sz="3000" spc="-15" i="1">
                <a:latin typeface="Calibri"/>
                <a:cs typeface="Calibri"/>
              </a:rPr>
              <a:t>m</a:t>
            </a:r>
            <a:r>
              <a:rPr dirty="0" sz="3000" spc="-5" i="1">
                <a:latin typeface="Calibri"/>
                <a:cs typeface="Calibri"/>
              </a:rPr>
              <a:t>ü</a:t>
            </a:r>
            <a:r>
              <a:rPr dirty="0" sz="3000" spc="-35" i="1">
                <a:latin typeface="Calibri"/>
                <a:cs typeface="Calibri"/>
              </a:rPr>
              <a:t>t</a:t>
            </a:r>
            <a:r>
              <a:rPr dirty="0" sz="3000" i="1">
                <a:latin typeface="Calibri"/>
                <a:cs typeface="Calibri"/>
              </a:rPr>
              <a:t>e</a:t>
            </a:r>
            <a:r>
              <a:rPr dirty="0" sz="3000" spc="-15" i="1">
                <a:latin typeface="Calibri"/>
                <a:cs typeface="Calibri"/>
              </a:rPr>
              <a:t>a</a:t>
            </a:r>
            <a:r>
              <a:rPr dirty="0" sz="3000" i="1">
                <a:latin typeface="Calibri"/>
                <a:cs typeface="Calibri"/>
              </a:rPr>
              <a:t>kip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4124705"/>
            <a:ext cx="7729855" cy="171767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459"/>
              </a:spcBef>
            </a:pPr>
            <a:r>
              <a:rPr dirty="0" sz="3000" spc="-5" i="1">
                <a:latin typeface="Calibri"/>
                <a:cs typeface="Calibri"/>
              </a:rPr>
              <a:t>genellikle 1-3 </a:t>
            </a:r>
            <a:r>
              <a:rPr dirty="0" sz="3000" spc="-10" i="1">
                <a:latin typeface="Calibri"/>
                <a:cs typeface="Calibri"/>
              </a:rPr>
              <a:t>gün </a:t>
            </a:r>
            <a:r>
              <a:rPr dirty="0" sz="3000" spc="-5" i="1">
                <a:latin typeface="Calibri"/>
                <a:cs typeface="Calibri"/>
              </a:rPr>
              <a:t>en </a:t>
            </a:r>
            <a:r>
              <a:rPr dirty="0" sz="3000" spc="-15" i="1">
                <a:latin typeface="Calibri"/>
                <a:cs typeface="Calibri"/>
              </a:rPr>
              <a:t>fazla </a:t>
            </a:r>
            <a:r>
              <a:rPr dirty="0" sz="3000" i="1">
                <a:latin typeface="Calibri"/>
                <a:cs typeface="Calibri"/>
              </a:rPr>
              <a:t>9 </a:t>
            </a:r>
            <a:r>
              <a:rPr dirty="0" sz="3000" spc="-10" i="1">
                <a:latin typeface="Calibri"/>
                <a:cs typeface="Calibri"/>
              </a:rPr>
              <a:t>gün </a:t>
            </a:r>
            <a:r>
              <a:rPr dirty="0" sz="3000" spc="-25" i="1">
                <a:latin typeface="Calibri"/>
                <a:cs typeface="Calibri"/>
              </a:rPr>
              <a:t>olabilmektedir. </a:t>
            </a:r>
            <a:r>
              <a:rPr dirty="0" sz="3000" spc="-20" i="1">
                <a:latin typeface="Calibri"/>
                <a:cs typeface="Calibri"/>
              </a:rPr>
              <a:t> Enfekte</a:t>
            </a:r>
            <a:r>
              <a:rPr dirty="0" sz="3000" spc="-15" i="1">
                <a:latin typeface="Calibri"/>
                <a:cs typeface="Calibri"/>
              </a:rPr>
              <a:t> </a:t>
            </a:r>
            <a:r>
              <a:rPr dirty="0" sz="3000" spc="-40" i="1">
                <a:latin typeface="Calibri"/>
                <a:cs typeface="Calibri"/>
              </a:rPr>
              <a:t>kan</a:t>
            </a:r>
            <a:r>
              <a:rPr dirty="0" sz="3000" spc="-35" i="1">
                <a:latin typeface="Calibri"/>
                <a:cs typeface="Calibri"/>
              </a:rPr>
              <a:t> </a:t>
            </a:r>
            <a:r>
              <a:rPr dirty="0" sz="3000" spc="-5" i="1">
                <a:latin typeface="Calibri"/>
                <a:cs typeface="Calibri"/>
              </a:rPr>
              <a:t>ve</a:t>
            </a:r>
            <a:r>
              <a:rPr dirty="0" sz="3000" i="1">
                <a:latin typeface="Calibri"/>
                <a:cs typeface="Calibri"/>
              </a:rPr>
              <a:t> vücut</a:t>
            </a:r>
            <a:r>
              <a:rPr dirty="0" sz="3000" spc="5" i="1">
                <a:latin typeface="Calibri"/>
                <a:cs typeface="Calibri"/>
              </a:rPr>
              <a:t> </a:t>
            </a:r>
            <a:r>
              <a:rPr dirty="0" sz="3000" spc="-5" i="1">
                <a:latin typeface="Calibri"/>
                <a:cs typeface="Calibri"/>
              </a:rPr>
              <a:t>sıvılarıyla</a:t>
            </a:r>
            <a:r>
              <a:rPr dirty="0" sz="3000" i="1">
                <a:latin typeface="Calibri"/>
                <a:cs typeface="Calibri"/>
              </a:rPr>
              <a:t> </a:t>
            </a:r>
            <a:r>
              <a:rPr dirty="0" sz="3000" spc="-10" i="1">
                <a:latin typeface="Calibri"/>
                <a:cs typeface="Calibri"/>
              </a:rPr>
              <a:t>temas</a:t>
            </a:r>
            <a:r>
              <a:rPr dirty="0" sz="3000" spc="-5" i="1">
                <a:latin typeface="Calibri"/>
                <a:cs typeface="Calibri"/>
              </a:rPr>
              <a:t> </a:t>
            </a:r>
            <a:r>
              <a:rPr dirty="0" sz="3000" spc="-10" i="1">
                <a:latin typeface="Calibri"/>
                <a:cs typeface="Calibri"/>
              </a:rPr>
              <a:t>sonucu </a:t>
            </a:r>
            <a:r>
              <a:rPr dirty="0" sz="3000" spc="-5" i="1">
                <a:latin typeface="Calibri"/>
                <a:cs typeface="Calibri"/>
              </a:rPr>
              <a:t> bulaşmalarda ise bu süre 5-6 </a:t>
            </a:r>
            <a:r>
              <a:rPr dirty="0" sz="3000" spc="-10" i="1">
                <a:latin typeface="Calibri"/>
                <a:cs typeface="Calibri"/>
              </a:rPr>
              <a:t>gün, </a:t>
            </a:r>
            <a:r>
              <a:rPr dirty="0" sz="3000" spc="-5" i="1">
                <a:latin typeface="Calibri"/>
                <a:cs typeface="Calibri"/>
              </a:rPr>
              <a:t>en </a:t>
            </a:r>
            <a:r>
              <a:rPr dirty="0" sz="3000" spc="-20" i="1">
                <a:latin typeface="Calibri"/>
                <a:cs typeface="Calibri"/>
              </a:rPr>
              <a:t>fazla </a:t>
            </a:r>
            <a:r>
              <a:rPr dirty="0" sz="3000" i="1">
                <a:latin typeface="Calibri"/>
                <a:cs typeface="Calibri"/>
              </a:rPr>
              <a:t>13 </a:t>
            </a:r>
            <a:r>
              <a:rPr dirty="0" sz="3000" spc="-10" i="1">
                <a:latin typeface="Calibri"/>
                <a:cs typeface="Calibri"/>
              </a:rPr>
              <a:t>gün </a:t>
            </a:r>
            <a:r>
              <a:rPr dirty="0" sz="3000" spc="-5" i="1">
                <a:latin typeface="Calibri"/>
                <a:cs typeface="Calibri"/>
              </a:rPr>
              <a:t> </a:t>
            </a:r>
            <a:r>
              <a:rPr dirty="0" sz="3000" spc="-20" i="1">
                <a:latin typeface="Calibri"/>
                <a:cs typeface="Calibri"/>
              </a:rPr>
              <a:t>olabilmektedir.)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8952" y="496950"/>
            <a:ext cx="60877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KKKA’nın</a:t>
            </a:r>
            <a:r>
              <a:rPr dirty="0" spc="15"/>
              <a:t> </a:t>
            </a:r>
            <a:r>
              <a:rPr dirty="0" spc="-5"/>
              <a:t>Belirtileri</a:t>
            </a:r>
            <a:r>
              <a:rPr dirty="0" spc="15"/>
              <a:t> </a:t>
            </a:r>
            <a:r>
              <a:rPr dirty="0" spc="-10"/>
              <a:t>Nelerdir?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1537842"/>
            <a:ext cx="7588250" cy="4058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30">
                <a:latin typeface="Calibri"/>
                <a:cs typeface="Calibri"/>
              </a:rPr>
              <a:t>Yüksek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ateş,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>
                <a:latin typeface="Calibri"/>
                <a:cs typeface="Calibri"/>
              </a:rPr>
              <a:t>Baş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ağrısı,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45">
                <a:latin typeface="Calibri"/>
                <a:cs typeface="Calibri"/>
              </a:rPr>
              <a:t>Yoğun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halsizlik,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15">
                <a:latin typeface="Calibri"/>
                <a:cs typeface="Calibri"/>
              </a:rPr>
              <a:t>Kollarda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ve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bacaklarda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şiddetli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ağrı,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15">
                <a:latin typeface="Calibri"/>
                <a:cs typeface="Calibri"/>
              </a:rPr>
              <a:t>Bazen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kusma,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karın </a:t>
            </a:r>
            <a:r>
              <a:rPr dirty="0" sz="2700">
                <a:latin typeface="Calibri"/>
                <a:cs typeface="Calibri"/>
              </a:rPr>
              <a:t>ağrısı</a:t>
            </a:r>
            <a:r>
              <a:rPr dirty="0" sz="2700" spc="-20">
                <a:latin typeface="Calibri"/>
                <a:cs typeface="Calibri"/>
              </a:rPr>
              <a:t> veya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ishal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40">
                <a:latin typeface="Calibri"/>
                <a:cs typeface="Calibri"/>
              </a:rPr>
              <a:t>Yüzde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kızarıklık,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ts val="2915"/>
              </a:lnSpc>
              <a:spcBef>
                <a:spcPts val="5"/>
              </a:spcBef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10">
                <a:latin typeface="Calibri"/>
                <a:cs typeface="Calibri"/>
              </a:rPr>
              <a:t>İlerleyen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safhada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vücudun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değişik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yerlerinde</a:t>
            </a:r>
            <a:endParaRPr sz="2700">
              <a:latin typeface="Calibri"/>
              <a:cs typeface="Calibri"/>
            </a:endParaRPr>
          </a:p>
          <a:p>
            <a:pPr marL="622300">
              <a:lnSpc>
                <a:spcPts val="2915"/>
              </a:lnSpc>
            </a:pPr>
            <a:r>
              <a:rPr dirty="0" sz="2700" spc="-10">
                <a:latin typeface="Calibri"/>
                <a:cs typeface="Calibri"/>
              </a:rPr>
              <a:t>kanamalar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10">
                <a:latin typeface="Calibri"/>
                <a:cs typeface="Calibri"/>
              </a:rPr>
              <a:t>Gövde,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kol</a:t>
            </a:r>
            <a:r>
              <a:rPr dirty="0" sz="2700" spc="-10">
                <a:latin typeface="Calibri"/>
                <a:cs typeface="Calibri"/>
              </a:rPr>
              <a:t> ve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bacaklarda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morluklar,</a:t>
            </a:r>
            <a:endParaRPr sz="27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buFont typeface="Wingdings"/>
              <a:buChar char=""/>
              <a:tabLst>
                <a:tab pos="622300" algn="l"/>
                <a:tab pos="622935" algn="l"/>
              </a:tabLst>
            </a:pPr>
            <a:r>
              <a:rPr dirty="0" sz="2700" spc="-5">
                <a:latin typeface="Calibri"/>
                <a:cs typeface="Calibri"/>
              </a:rPr>
              <a:t>Burun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kanaması,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dışkıda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ve </a:t>
            </a:r>
            <a:r>
              <a:rPr dirty="0" sz="2700" spc="-20">
                <a:latin typeface="Calibri"/>
                <a:cs typeface="Calibri"/>
              </a:rPr>
              <a:t>idrarda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kan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görülebilir.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KKKA’dan</a:t>
            </a:r>
            <a:r>
              <a:rPr dirty="0" spc="-5"/>
              <a:t> Nasıl</a:t>
            </a:r>
            <a:r>
              <a:rPr dirty="0" spc="-15"/>
              <a:t> </a:t>
            </a:r>
            <a:r>
              <a:rPr dirty="0" spc="-10"/>
              <a:t>Korunulur?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algn="just" marL="355600" marR="5080" indent="-342900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700" spc="-15"/>
              <a:t>Hastalığa </a:t>
            </a:r>
            <a:r>
              <a:rPr dirty="0" sz="2700" spc="-10"/>
              <a:t>sebep </a:t>
            </a:r>
            <a:r>
              <a:rPr dirty="0" sz="2700" spc="-5"/>
              <a:t>olan </a:t>
            </a:r>
            <a:r>
              <a:rPr dirty="0" sz="2700" spc="-10"/>
              <a:t>mikrobun bulaştırıcısı </a:t>
            </a:r>
            <a:r>
              <a:rPr dirty="0" sz="2700" spc="-5"/>
              <a:t>olan </a:t>
            </a:r>
            <a:r>
              <a:rPr dirty="0" sz="2700" spc="-20"/>
              <a:t>keneler </a:t>
            </a:r>
            <a:r>
              <a:rPr dirty="0" sz="2700" spc="-600"/>
              <a:t> </a:t>
            </a:r>
            <a:r>
              <a:rPr dirty="0" sz="2700" spc="-30"/>
              <a:t>uçmazlar,</a:t>
            </a:r>
            <a:r>
              <a:rPr dirty="0" sz="2700" spc="-25"/>
              <a:t> </a:t>
            </a:r>
            <a:r>
              <a:rPr dirty="0" sz="2700" spc="-5"/>
              <a:t>zıplamazlar;</a:t>
            </a:r>
            <a:r>
              <a:rPr dirty="0" sz="2700"/>
              <a:t> </a:t>
            </a:r>
            <a:r>
              <a:rPr dirty="0" sz="2700" spc="-20"/>
              <a:t>yerden</a:t>
            </a:r>
            <a:r>
              <a:rPr dirty="0" sz="2700" spc="-15"/>
              <a:t> yürüyerek</a:t>
            </a:r>
            <a:r>
              <a:rPr dirty="0" sz="2700" spc="-10"/>
              <a:t> vücuda </a:t>
            </a:r>
            <a:r>
              <a:rPr dirty="0" sz="2700" spc="-5"/>
              <a:t> </a:t>
            </a:r>
            <a:r>
              <a:rPr dirty="0" sz="2700" spc="-25"/>
              <a:t>tırmanırlar.</a:t>
            </a:r>
            <a:endParaRPr sz="2700"/>
          </a:p>
          <a:p>
            <a:pPr algn="just" marL="355600" indent="-342900">
              <a:lnSpc>
                <a:spcPts val="2915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700" spc="-35"/>
              <a:t>Tarla,</a:t>
            </a:r>
            <a:r>
              <a:rPr dirty="0" sz="2700" spc="530"/>
              <a:t> </a:t>
            </a:r>
            <a:r>
              <a:rPr dirty="0" sz="2700" spc="5"/>
              <a:t>bağ,</a:t>
            </a:r>
            <a:r>
              <a:rPr dirty="0" sz="2700" spc="525"/>
              <a:t> </a:t>
            </a:r>
            <a:r>
              <a:rPr dirty="0" sz="2700" spc="-5"/>
              <a:t>bahçe,</a:t>
            </a:r>
            <a:r>
              <a:rPr dirty="0" sz="2700" spc="530"/>
              <a:t> </a:t>
            </a:r>
            <a:r>
              <a:rPr dirty="0" sz="2700" spc="-5"/>
              <a:t>orman</a:t>
            </a:r>
            <a:r>
              <a:rPr dirty="0" sz="2700" spc="540"/>
              <a:t> </a:t>
            </a:r>
            <a:r>
              <a:rPr dirty="0" sz="2700" spc="-10"/>
              <a:t>ve</a:t>
            </a:r>
            <a:r>
              <a:rPr dirty="0" sz="2700" spc="535"/>
              <a:t> </a:t>
            </a:r>
            <a:r>
              <a:rPr dirty="0" sz="2700" spc="-5"/>
              <a:t>piknik</a:t>
            </a:r>
            <a:r>
              <a:rPr dirty="0" sz="2700" spc="525"/>
              <a:t> </a:t>
            </a:r>
            <a:r>
              <a:rPr dirty="0" sz="2700" spc="-5"/>
              <a:t>alanları</a:t>
            </a:r>
            <a:r>
              <a:rPr dirty="0" sz="2700" spc="540"/>
              <a:t> </a:t>
            </a:r>
            <a:r>
              <a:rPr dirty="0" sz="2700"/>
              <a:t>gibi</a:t>
            </a:r>
            <a:r>
              <a:rPr dirty="0" sz="2700" spc="535"/>
              <a:t> </a:t>
            </a:r>
            <a:r>
              <a:rPr dirty="0" sz="2700" spc="-25"/>
              <a:t>kene</a:t>
            </a:r>
            <a:endParaRPr sz="2700"/>
          </a:p>
          <a:p>
            <a:pPr algn="just" marL="355600">
              <a:lnSpc>
                <a:spcPts val="2915"/>
              </a:lnSpc>
            </a:pPr>
            <a:r>
              <a:rPr dirty="0" sz="2700" spc="-10"/>
              <a:t>yönünden</a:t>
            </a:r>
            <a:r>
              <a:rPr dirty="0" sz="2700" spc="-50"/>
              <a:t> </a:t>
            </a:r>
            <a:r>
              <a:rPr dirty="0" sz="2700"/>
              <a:t>riskli</a:t>
            </a:r>
            <a:r>
              <a:rPr dirty="0" sz="2700" spc="-10"/>
              <a:t> alanlara</a:t>
            </a:r>
            <a:r>
              <a:rPr dirty="0" sz="2700" spc="-25"/>
              <a:t> </a:t>
            </a:r>
            <a:r>
              <a:rPr dirty="0" sz="2700" spc="-10"/>
              <a:t>gidilirken;</a:t>
            </a:r>
            <a:endParaRPr sz="2700"/>
          </a:p>
          <a:p>
            <a:pPr algn="just" lvl="1" marL="756285" marR="5715" indent="-287020">
              <a:lnSpc>
                <a:spcPts val="2310"/>
              </a:lnSpc>
              <a:spcBef>
                <a:spcPts val="560"/>
              </a:spcBef>
              <a:buFont typeface="Arial MT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Kenelerin</a:t>
            </a:r>
            <a:r>
              <a:rPr dirty="0" sz="2400">
                <a:latin typeface="Calibri"/>
                <a:cs typeface="Calibri"/>
              </a:rPr>
              <a:t> vücuda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girmesini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engellemek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maksadıyla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mümkün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olduğu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kadar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vücudu</a:t>
            </a:r>
            <a:r>
              <a:rPr dirty="0" sz="2400" spc="-10">
                <a:latin typeface="Calibri"/>
                <a:cs typeface="Calibri"/>
              </a:rPr>
              <a:t> örten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giysiler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giyilmeli,</a:t>
            </a:r>
            <a:endParaRPr sz="2400">
              <a:latin typeface="Calibri"/>
              <a:cs typeface="Calibri"/>
            </a:endParaRPr>
          </a:p>
          <a:p>
            <a:pPr algn="just" lvl="1" marL="756285" indent="-287020">
              <a:lnSpc>
                <a:spcPct val="100000"/>
              </a:lnSpc>
              <a:spcBef>
                <a:spcPts val="15"/>
              </a:spcBef>
              <a:buFont typeface="Arial MT"/>
              <a:buChar char="–"/>
              <a:tabLst>
                <a:tab pos="756920" algn="l"/>
              </a:tabLst>
            </a:pPr>
            <a:r>
              <a:rPr dirty="0" sz="2400" spc="-20">
                <a:latin typeface="Calibri"/>
                <a:cs typeface="Calibri"/>
              </a:rPr>
              <a:t>Pantolon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paçaları</a:t>
            </a:r>
            <a:r>
              <a:rPr dirty="0" sz="2400" spc="-10">
                <a:latin typeface="Calibri"/>
                <a:cs typeface="Calibri"/>
              </a:rPr>
              <a:t> çorapların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içerisine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sokulmalı,</a:t>
            </a:r>
            <a:endParaRPr sz="2400">
              <a:latin typeface="Calibri"/>
              <a:cs typeface="Calibri"/>
            </a:endParaRPr>
          </a:p>
          <a:p>
            <a:pPr algn="just" lvl="1" marL="756285" marR="5715" indent="-287020">
              <a:lnSpc>
                <a:spcPct val="801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dirty="0" sz="2400" spc="-15">
                <a:latin typeface="Calibri"/>
                <a:cs typeface="Calibri"/>
              </a:rPr>
              <a:t>Ayrıca</a:t>
            </a:r>
            <a:r>
              <a:rPr dirty="0" sz="2400" spc="-10">
                <a:latin typeface="Calibri"/>
                <a:cs typeface="Calibri"/>
              </a:rPr>
              <a:t> kenelerin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elbise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üzerinde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rahat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görülebilmesi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için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açık </a:t>
            </a:r>
            <a:r>
              <a:rPr dirty="0" sz="2400" spc="-10">
                <a:latin typeface="Calibri"/>
                <a:cs typeface="Calibri"/>
              </a:rPr>
              <a:t>renkli </a:t>
            </a:r>
            <a:r>
              <a:rPr dirty="0" sz="2400" spc="-15">
                <a:latin typeface="Calibri"/>
                <a:cs typeface="Calibri"/>
              </a:rPr>
              <a:t>kıyafetler tercih </a:t>
            </a:r>
            <a:r>
              <a:rPr dirty="0" sz="2400" spc="-25">
                <a:latin typeface="Calibri"/>
                <a:cs typeface="Calibri"/>
              </a:rPr>
              <a:t>edilmelidir. </a:t>
            </a:r>
            <a:r>
              <a:rPr dirty="0" sz="2400" spc="-5">
                <a:latin typeface="Calibri"/>
                <a:cs typeface="Calibri"/>
              </a:rPr>
              <a:t>Oturulacak </a:t>
            </a:r>
            <a:r>
              <a:rPr dirty="0" sz="2400" spc="-10">
                <a:latin typeface="Calibri"/>
                <a:cs typeface="Calibri"/>
              </a:rPr>
              <a:t>yerlere </a:t>
            </a:r>
            <a:r>
              <a:rPr dirty="0" sz="2400" spc="-5">
                <a:latin typeface="Calibri"/>
                <a:cs typeface="Calibri"/>
              </a:rPr>
              <a:t> de </a:t>
            </a:r>
            <a:r>
              <a:rPr dirty="0" sz="2400">
                <a:latin typeface="Calibri"/>
                <a:cs typeface="Calibri"/>
              </a:rPr>
              <a:t>açık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renkli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örtü </a:t>
            </a:r>
            <a:r>
              <a:rPr dirty="0" sz="2400" spc="-20">
                <a:latin typeface="Calibri"/>
                <a:cs typeface="Calibri"/>
              </a:rPr>
              <a:t>serilmelidir.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992751"/>
            <a:ext cx="201485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dirty="0" sz="2700" spc="-10">
                <a:latin typeface="Calibri"/>
                <a:cs typeface="Calibri"/>
              </a:rPr>
              <a:t>Hayvanların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9042" y="4992751"/>
            <a:ext cx="585787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7035" algn="l"/>
                <a:tab pos="2971165" algn="l"/>
                <a:tab pos="4806315" algn="l"/>
                <a:tab pos="5523865" algn="l"/>
              </a:tabLst>
            </a:pPr>
            <a:r>
              <a:rPr dirty="0" sz="2700" spc="-5">
                <a:latin typeface="Calibri"/>
                <a:cs typeface="Calibri"/>
              </a:rPr>
              <a:t>ü</a:t>
            </a:r>
            <a:r>
              <a:rPr dirty="0" sz="2700" spc="-65">
                <a:latin typeface="Calibri"/>
                <a:cs typeface="Calibri"/>
              </a:rPr>
              <a:t>z</a:t>
            </a:r>
            <a:r>
              <a:rPr dirty="0" sz="2700">
                <a:latin typeface="Calibri"/>
                <a:cs typeface="Calibri"/>
              </a:rPr>
              <a:t>er</a:t>
            </a:r>
            <a:r>
              <a:rPr dirty="0" sz="2700" spc="-15">
                <a:latin typeface="Calibri"/>
                <a:cs typeface="Calibri"/>
              </a:rPr>
              <a:t>i</a:t>
            </a:r>
            <a:r>
              <a:rPr dirty="0" sz="2700" spc="-5">
                <a:latin typeface="Calibri"/>
                <a:cs typeface="Calibri"/>
              </a:rPr>
              <a:t>n</a:t>
            </a:r>
            <a:r>
              <a:rPr dirty="0" sz="2700" spc="-20">
                <a:latin typeface="Calibri"/>
                <a:cs typeface="Calibri"/>
              </a:rPr>
              <a:t>d</a:t>
            </a:r>
            <a:r>
              <a:rPr dirty="0" sz="2700">
                <a:latin typeface="Calibri"/>
                <a:cs typeface="Calibri"/>
              </a:rPr>
              <a:t>eki	</a:t>
            </a:r>
            <a:r>
              <a:rPr dirty="0" sz="2700" spc="-90">
                <a:latin typeface="Calibri"/>
                <a:cs typeface="Calibri"/>
              </a:rPr>
              <a:t>k</a:t>
            </a:r>
            <a:r>
              <a:rPr dirty="0" sz="2700">
                <a:latin typeface="Calibri"/>
                <a:cs typeface="Calibri"/>
              </a:rPr>
              <a:t>e</a:t>
            </a:r>
            <a:r>
              <a:rPr dirty="0" sz="2700" spc="-15">
                <a:latin typeface="Calibri"/>
                <a:cs typeface="Calibri"/>
              </a:rPr>
              <a:t>ne</a:t>
            </a:r>
            <a:r>
              <a:rPr dirty="0" sz="2700" spc="-45">
                <a:latin typeface="Calibri"/>
                <a:cs typeface="Calibri"/>
              </a:rPr>
              <a:t>y</a:t>
            </a:r>
            <a:r>
              <a:rPr dirty="0" sz="2700">
                <a:latin typeface="Calibri"/>
                <a:cs typeface="Calibri"/>
              </a:rPr>
              <a:t>e,	</a:t>
            </a:r>
            <a:r>
              <a:rPr dirty="0" sz="2700" spc="-5">
                <a:latin typeface="Calibri"/>
                <a:cs typeface="Calibri"/>
              </a:rPr>
              <a:t>h</a:t>
            </a:r>
            <a:r>
              <a:rPr dirty="0" sz="2700" spc="-50">
                <a:latin typeface="Calibri"/>
                <a:cs typeface="Calibri"/>
              </a:rPr>
              <a:t>a</a:t>
            </a:r>
            <a:r>
              <a:rPr dirty="0" sz="2700" spc="10">
                <a:latin typeface="Calibri"/>
                <a:cs typeface="Calibri"/>
              </a:rPr>
              <a:t>y</a:t>
            </a:r>
            <a:r>
              <a:rPr dirty="0" sz="2700" spc="-45">
                <a:latin typeface="Calibri"/>
                <a:cs typeface="Calibri"/>
              </a:rPr>
              <a:t>v</a:t>
            </a:r>
            <a:r>
              <a:rPr dirty="0" sz="2700">
                <a:latin typeface="Calibri"/>
                <a:cs typeface="Calibri"/>
              </a:rPr>
              <a:t>anla</a:t>
            </a:r>
            <a:r>
              <a:rPr dirty="0" sz="2700" spc="-15">
                <a:latin typeface="Calibri"/>
                <a:cs typeface="Calibri"/>
              </a:rPr>
              <a:t>r</a:t>
            </a:r>
            <a:r>
              <a:rPr dirty="0" sz="2700">
                <a:latin typeface="Calibri"/>
                <a:cs typeface="Calibri"/>
              </a:rPr>
              <a:t>ın	</a:t>
            </a:r>
            <a:r>
              <a:rPr dirty="0" sz="2700" spc="-55">
                <a:latin typeface="Calibri"/>
                <a:cs typeface="Calibri"/>
              </a:rPr>
              <a:t>k</a:t>
            </a:r>
            <a:r>
              <a:rPr dirty="0" sz="2700">
                <a:latin typeface="Calibri"/>
                <a:cs typeface="Calibri"/>
              </a:rPr>
              <a:t>an	</a:t>
            </a:r>
            <a:r>
              <a:rPr dirty="0" sz="2700" spc="-20">
                <a:latin typeface="Calibri"/>
                <a:cs typeface="Calibri"/>
              </a:rPr>
              <a:t>ve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5321909"/>
            <a:ext cx="523240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10">
                <a:latin typeface="Calibri"/>
                <a:cs typeface="Calibri"/>
              </a:rPr>
              <a:t>idrarına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çıplak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elle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dokunulmamalıdır.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313" y="422529"/>
            <a:ext cx="56610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KKKA’dan</a:t>
            </a:r>
            <a:r>
              <a:rPr dirty="0" spc="-5"/>
              <a:t> Nasıl</a:t>
            </a:r>
            <a:r>
              <a:rPr dirty="0" spc="-15"/>
              <a:t> </a:t>
            </a:r>
            <a:r>
              <a:rPr dirty="0" spc="-10"/>
              <a:t>Korunulur?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4140" rIns="0" bIns="0" rtlCol="0" vert="horz">
            <a:spAutoFit/>
          </a:bodyPr>
          <a:lstStyle/>
          <a:p>
            <a:pPr algn="just" marL="355600" marR="5080" indent="-342900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/>
              <a:t>Riskli</a:t>
            </a:r>
            <a:r>
              <a:rPr dirty="0" spc="5"/>
              <a:t> </a:t>
            </a:r>
            <a:r>
              <a:rPr dirty="0" spc="-10"/>
              <a:t>alanlardan</a:t>
            </a:r>
            <a:r>
              <a:rPr dirty="0" spc="-5"/>
              <a:t> </a:t>
            </a:r>
            <a:r>
              <a:rPr dirty="0" spc="-10"/>
              <a:t>döndükten</a:t>
            </a:r>
            <a:r>
              <a:rPr dirty="0" spc="-5"/>
              <a:t> </a:t>
            </a:r>
            <a:r>
              <a:rPr dirty="0" spc="-20"/>
              <a:t>sonra</a:t>
            </a:r>
            <a:r>
              <a:rPr dirty="0" spc="-15"/>
              <a:t> </a:t>
            </a:r>
            <a:r>
              <a:rPr dirty="0" spc="-30"/>
              <a:t>kene</a:t>
            </a:r>
            <a:r>
              <a:rPr dirty="0" spc="-25"/>
              <a:t> </a:t>
            </a:r>
            <a:r>
              <a:rPr dirty="0" spc="-10"/>
              <a:t>olup </a:t>
            </a:r>
            <a:r>
              <a:rPr dirty="0" spc="-665"/>
              <a:t> </a:t>
            </a:r>
            <a:r>
              <a:rPr dirty="0" spc="-5"/>
              <a:t>olmadığını </a:t>
            </a:r>
            <a:r>
              <a:rPr dirty="0" spc="-10"/>
              <a:t>görmek </a:t>
            </a:r>
            <a:r>
              <a:rPr dirty="0" spc="-5"/>
              <a:t>için vücudun </a:t>
            </a:r>
            <a:r>
              <a:rPr dirty="0" spc="-15"/>
              <a:t>ve </a:t>
            </a:r>
            <a:r>
              <a:rPr dirty="0" spc="-10"/>
              <a:t>elbiselerin </a:t>
            </a:r>
            <a:r>
              <a:rPr dirty="0" spc="-5"/>
              <a:t>her </a:t>
            </a:r>
            <a:r>
              <a:rPr dirty="0" spc="-665"/>
              <a:t> </a:t>
            </a:r>
            <a:r>
              <a:rPr dirty="0" spc="-10"/>
              <a:t>yerine</a:t>
            </a:r>
            <a:r>
              <a:rPr dirty="0" spc="-5"/>
              <a:t> </a:t>
            </a:r>
            <a:r>
              <a:rPr dirty="0" spc="-15"/>
              <a:t>dikkatlice</a:t>
            </a:r>
            <a:r>
              <a:rPr dirty="0" spc="-10"/>
              <a:t> </a:t>
            </a:r>
            <a:r>
              <a:rPr dirty="0" spc="-30"/>
              <a:t>bakılmalıdır.</a:t>
            </a:r>
            <a:r>
              <a:rPr dirty="0" spc="-25"/>
              <a:t> </a:t>
            </a:r>
            <a:r>
              <a:rPr dirty="0" spc="-15"/>
              <a:t>Vücudun</a:t>
            </a:r>
            <a:r>
              <a:rPr dirty="0" spc="645"/>
              <a:t> </a:t>
            </a:r>
            <a:r>
              <a:rPr dirty="0" spc="-15"/>
              <a:t>özellikle </a:t>
            </a:r>
            <a:r>
              <a:rPr dirty="0" spc="-10"/>
              <a:t> </a:t>
            </a:r>
            <a:r>
              <a:rPr dirty="0" spc="-5"/>
              <a:t>diz</a:t>
            </a:r>
            <a:r>
              <a:rPr dirty="0"/>
              <a:t> </a:t>
            </a:r>
            <a:r>
              <a:rPr dirty="0" spc="-10"/>
              <a:t>arkası,</a:t>
            </a:r>
            <a:r>
              <a:rPr dirty="0" spc="-5"/>
              <a:t> </a:t>
            </a:r>
            <a:r>
              <a:rPr dirty="0" spc="-20"/>
              <a:t>koltuk</a:t>
            </a:r>
            <a:r>
              <a:rPr dirty="0" spc="-15"/>
              <a:t> </a:t>
            </a:r>
            <a:r>
              <a:rPr dirty="0" spc="-5"/>
              <a:t>altları,</a:t>
            </a:r>
            <a:r>
              <a:rPr dirty="0"/>
              <a:t> </a:t>
            </a:r>
            <a:r>
              <a:rPr dirty="0" spc="-10"/>
              <a:t>kulak</a:t>
            </a:r>
            <a:r>
              <a:rPr dirty="0" spc="-5"/>
              <a:t> </a:t>
            </a:r>
            <a:r>
              <a:rPr dirty="0" spc="-10"/>
              <a:t>arkası,</a:t>
            </a:r>
            <a:r>
              <a:rPr dirty="0" spc="-5"/>
              <a:t> ense,</a:t>
            </a:r>
            <a:r>
              <a:rPr dirty="0"/>
              <a:t> saç </a:t>
            </a:r>
            <a:r>
              <a:rPr dirty="0" spc="-665"/>
              <a:t> </a:t>
            </a:r>
            <a:r>
              <a:rPr dirty="0" spc="-5"/>
              <a:t>dipleri</a:t>
            </a:r>
            <a:r>
              <a:rPr dirty="0"/>
              <a:t> </a:t>
            </a:r>
            <a:r>
              <a:rPr dirty="0" spc="-15"/>
              <a:t>ve</a:t>
            </a:r>
            <a:r>
              <a:rPr dirty="0" spc="-10"/>
              <a:t> kasıklar</a:t>
            </a:r>
            <a:r>
              <a:rPr dirty="0" spc="-5"/>
              <a:t> </a:t>
            </a:r>
            <a:r>
              <a:rPr dirty="0" spc="-10"/>
              <a:t>dâhil</a:t>
            </a:r>
            <a:r>
              <a:rPr dirty="0" spc="-5"/>
              <a:t> </a:t>
            </a:r>
            <a:r>
              <a:rPr dirty="0" spc="-30"/>
              <a:t>kontrol</a:t>
            </a:r>
            <a:r>
              <a:rPr dirty="0" spc="-25"/>
              <a:t> </a:t>
            </a:r>
            <a:r>
              <a:rPr dirty="0" spc="-5"/>
              <a:t>edilmeli</a:t>
            </a:r>
            <a:r>
              <a:rPr dirty="0"/>
              <a:t> </a:t>
            </a:r>
            <a:r>
              <a:rPr dirty="0" spc="-25"/>
              <a:t>ya</a:t>
            </a:r>
            <a:r>
              <a:rPr dirty="0" spc="-20"/>
              <a:t> </a:t>
            </a:r>
            <a:r>
              <a:rPr dirty="0" spc="-5"/>
              <a:t>da </a:t>
            </a:r>
            <a:r>
              <a:rPr dirty="0"/>
              <a:t> </a:t>
            </a:r>
            <a:r>
              <a:rPr dirty="0" spc="-30"/>
              <a:t>ettirilmelidir.</a:t>
            </a:r>
          </a:p>
          <a:p>
            <a:pPr algn="just" marL="355600" indent="-342900">
              <a:lnSpc>
                <a:spcPts val="324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pc="-5"/>
              <a:t>Çocukların</a:t>
            </a:r>
            <a:r>
              <a:rPr dirty="0" spc="570"/>
              <a:t> </a:t>
            </a:r>
            <a:r>
              <a:rPr dirty="0" spc="-5"/>
              <a:t>vücutları</a:t>
            </a:r>
            <a:r>
              <a:rPr dirty="0" spc="570"/>
              <a:t> </a:t>
            </a:r>
            <a:r>
              <a:rPr dirty="0" spc="-5"/>
              <a:t>da</a:t>
            </a:r>
            <a:r>
              <a:rPr dirty="0" spc="580"/>
              <a:t> </a:t>
            </a:r>
            <a:r>
              <a:rPr dirty="0" spc="-10"/>
              <a:t>mutlaka</a:t>
            </a:r>
            <a:r>
              <a:rPr dirty="0" spc="565"/>
              <a:t> </a:t>
            </a:r>
            <a:r>
              <a:rPr dirty="0" spc="-30"/>
              <a:t>kene</a:t>
            </a:r>
            <a:r>
              <a:rPr dirty="0" spc="555"/>
              <a:t> </a:t>
            </a:r>
            <a:r>
              <a:rPr dirty="0" spc="-10"/>
              <a:t>yönünden</a:t>
            </a:r>
          </a:p>
          <a:p>
            <a:pPr algn="just" marL="355600">
              <a:lnSpc>
                <a:spcPts val="3240"/>
              </a:lnSpc>
            </a:pPr>
            <a:r>
              <a:rPr dirty="0" spc="-25"/>
              <a:t>kontrol</a:t>
            </a:r>
            <a:r>
              <a:rPr dirty="0" spc="-55"/>
              <a:t> </a:t>
            </a:r>
            <a:r>
              <a:rPr dirty="0" spc="-30"/>
              <a:t>edilmelidir.</a:t>
            </a:r>
          </a:p>
          <a:p>
            <a:pPr algn="just"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dirty="0" spc="-15"/>
              <a:t>Vücuda</a:t>
            </a:r>
            <a:r>
              <a:rPr dirty="0" spc="865"/>
              <a:t> </a:t>
            </a:r>
            <a:r>
              <a:rPr dirty="0" spc="-5"/>
              <a:t>tutunan</a:t>
            </a:r>
            <a:r>
              <a:rPr dirty="0" spc="885"/>
              <a:t> </a:t>
            </a:r>
            <a:r>
              <a:rPr dirty="0" spc="-30"/>
              <a:t>kene</a:t>
            </a:r>
            <a:r>
              <a:rPr dirty="0" spc="875"/>
              <a:t> </a:t>
            </a:r>
            <a:r>
              <a:rPr dirty="0" spc="-5"/>
              <a:t>çıplak</a:t>
            </a:r>
            <a:r>
              <a:rPr dirty="0" spc="885"/>
              <a:t> </a:t>
            </a:r>
            <a:r>
              <a:rPr dirty="0" spc="-10"/>
              <a:t>elle</a:t>
            </a:r>
            <a:r>
              <a:rPr dirty="0" spc="880"/>
              <a:t> </a:t>
            </a:r>
            <a:r>
              <a:rPr dirty="0" spc="-10"/>
              <a:t>dokunmadan;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8839" y="5036946"/>
            <a:ext cx="56368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0035" algn="l"/>
                <a:tab pos="3582035" algn="l"/>
                <a:tab pos="4765040" algn="l"/>
              </a:tabLst>
            </a:pPr>
            <a:r>
              <a:rPr dirty="0" sz="3000">
                <a:latin typeface="Calibri"/>
                <a:cs typeface="Calibri"/>
              </a:rPr>
              <a:t>çı</a:t>
            </a:r>
            <a:r>
              <a:rPr dirty="0" sz="3000" spc="-45">
                <a:latin typeface="Calibri"/>
                <a:cs typeface="Calibri"/>
              </a:rPr>
              <a:t>k</a:t>
            </a:r>
            <a:r>
              <a:rPr dirty="0" sz="3000">
                <a:latin typeface="Calibri"/>
                <a:cs typeface="Calibri"/>
              </a:rPr>
              <a:t>artı</a:t>
            </a:r>
            <a:r>
              <a:rPr dirty="0" sz="3000" spc="-15">
                <a:latin typeface="Calibri"/>
                <a:cs typeface="Calibri"/>
              </a:rPr>
              <a:t>l</a:t>
            </a:r>
            <a:r>
              <a:rPr dirty="0" sz="3000">
                <a:latin typeface="Calibri"/>
                <a:cs typeface="Calibri"/>
              </a:rPr>
              <a:t>a</a:t>
            </a:r>
            <a:r>
              <a:rPr dirty="0" sz="3000" spc="5">
                <a:latin typeface="Calibri"/>
                <a:cs typeface="Calibri"/>
              </a:rPr>
              <a:t>m</a:t>
            </a:r>
            <a:r>
              <a:rPr dirty="0" sz="3000">
                <a:latin typeface="Calibri"/>
                <a:cs typeface="Calibri"/>
              </a:rPr>
              <a:t>ı</a:t>
            </a:r>
            <a:r>
              <a:rPr dirty="0" sz="3000" spc="-45">
                <a:latin typeface="Calibri"/>
                <a:cs typeface="Calibri"/>
              </a:rPr>
              <a:t>y</a:t>
            </a:r>
            <a:r>
              <a:rPr dirty="0" sz="3000" spc="-5">
                <a:latin typeface="Calibri"/>
                <a:cs typeface="Calibri"/>
              </a:rPr>
              <a:t>o</a:t>
            </a:r>
            <a:r>
              <a:rPr dirty="0" sz="3000" spc="-50">
                <a:latin typeface="Calibri"/>
                <a:cs typeface="Calibri"/>
              </a:rPr>
              <a:t>r</a:t>
            </a:r>
            <a:r>
              <a:rPr dirty="0" sz="3000" spc="-5">
                <a:latin typeface="Calibri"/>
                <a:cs typeface="Calibri"/>
              </a:rPr>
              <a:t>s</a:t>
            </a:r>
            <a:r>
              <a:rPr dirty="0" sz="3000">
                <a:latin typeface="Calibri"/>
                <a:cs typeface="Calibri"/>
              </a:rPr>
              <a:t>a	</a:t>
            </a:r>
            <a:r>
              <a:rPr dirty="0" sz="3000" spc="-5">
                <a:latin typeface="Calibri"/>
                <a:cs typeface="Calibri"/>
              </a:rPr>
              <a:t>e</a:t>
            </a:r>
            <a:r>
              <a:rPr dirty="0" sz="3000">
                <a:latin typeface="Calibri"/>
                <a:cs typeface="Calibri"/>
              </a:rPr>
              <a:t>n	</a:t>
            </a:r>
            <a:r>
              <a:rPr dirty="0" sz="3000" spc="-50">
                <a:latin typeface="Calibri"/>
                <a:cs typeface="Calibri"/>
              </a:rPr>
              <a:t>y</a:t>
            </a:r>
            <a:r>
              <a:rPr dirty="0" sz="3000">
                <a:latin typeface="Calibri"/>
                <a:cs typeface="Calibri"/>
              </a:rPr>
              <a:t>akın	</a:t>
            </a:r>
            <a:r>
              <a:rPr dirty="0" sz="3000" spc="-5">
                <a:latin typeface="Calibri"/>
                <a:cs typeface="Calibri"/>
              </a:rPr>
              <a:t>sa</a:t>
            </a:r>
            <a:r>
              <a:rPr dirty="0" sz="3000" spc="5">
                <a:latin typeface="Calibri"/>
                <a:cs typeface="Calibri"/>
              </a:rPr>
              <a:t>ğ</a:t>
            </a:r>
            <a:r>
              <a:rPr dirty="0" sz="3000">
                <a:latin typeface="Calibri"/>
                <a:cs typeface="Calibri"/>
              </a:rPr>
              <a:t>l</a:t>
            </a:r>
            <a:r>
              <a:rPr dirty="0" sz="3000" spc="-15">
                <a:latin typeface="Calibri"/>
                <a:cs typeface="Calibri"/>
              </a:rPr>
              <a:t>ı</a:t>
            </a:r>
            <a:r>
              <a:rPr dirty="0" sz="300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4671186"/>
            <a:ext cx="772922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3240"/>
              </a:lnSpc>
              <a:spcBef>
                <a:spcPts val="100"/>
              </a:spcBef>
              <a:tabLst>
                <a:tab pos="1584960" algn="l"/>
                <a:tab pos="2487295" algn="l"/>
                <a:tab pos="3203575" algn="l"/>
                <a:tab pos="3953510" algn="l"/>
                <a:tab pos="5186680" algn="l"/>
                <a:tab pos="5915025" algn="l"/>
              </a:tabLst>
            </a:pPr>
            <a:r>
              <a:rPr dirty="0" sz="3000" spc="-10">
                <a:latin typeface="Calibri"/>
                <a:cs typeface="Calibri"/>
              </a:rPr>
              <a:t>eldiven,	</a:t>
            </a:r>
            <a:r>
              <a:rPr dirty="0" sz="3000" spc="-20">
                <a:latin typeface="Calibri"/>
                <a:cs typeface="Calibri"/>
              </a:rPr>
              <a:t>bez	</a:t>
            </a:r>
            <a:r>
              <a:rPr dirty="0" sz="3000" spc="-25">
                <a:latin typeface="Calibri"/>
                <a:cs typeface="Calibri"/>
              </a:rPr>
              <a:t>ya	</a:t>
            </a:r>
            <a:r>
              <a:rPr dirty="0" sz="3000" spc="-5">
                <a:latin typeface="Calibri"/>
                <a:cs typeface="Calibri"/>
              </a:rPr>
              <a:t>da	</a:t>
            </a:r>
            <a:r>
              <a:rPr dirty="0" sz="3000" spc="-10">
                <a:latin typeface="Calibri"/>
                <a:cs typeface="Calibri"/>
              </a:rPr>
              <a:t>poşet	</a:t>
            </a:r>
            <a:r>
              <a:rPr dirty="0" sz="3000" spc="-5">
                <a:latin typeface="Calibri"/>
                <a:cs typeface="Calibri"/>
              </a:rPr>
              <a:t>ile	</a:t>
            </a:r>
            <a:r>
              <a:rPr dirty="0" sz="3000" spc="-10">
                <a:latin typeface="Calibri"/>
                <a:cs typeface="Calibri"/>
              </a:rPr>
              <a:t>çıkartılmalı,</a:t>
            </a:r>
            <a:endParaRPr sz="3000">
              <a:latin typeface="Calibri"/>
              <a:cs typeface="Calibri"/>
            </a:endParaRPr>
          </a:p>
          <a:p>
            <a:pPr algn="r" marR="5080">
              <a:lnSpc>
                <a:spcPts val="3240"/>
              </a:lnSpc>
            </a:pPr>
            <a:r>
              <a:rPr dirty="0" sz="3000" spc="-10">
                <a:latin typeface="Calibri"/>
                <a:cs typeface="Calibri"/>
              </a:rPr>
              <a:t>kuruluşuna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5402376"/>
            <a:ext cx="327723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5">
                <a:latin typeface="Calibri"/>
                <a:cs typeface="Calibri"/>
              </a:rPr>
              <a:t>müracaat</a:t>
            </a:r>
            <a:r>
              <a:rPr dirty="0" sz="3000" spc="-100">
                <a:latin typeface="Calibri"/>
                <a:cs typeface="Calibri"/>
              </a:rPr>
              <a:t> </a:t>
            </a:r>
            <a:r>
              <a:rPr dirty="0" sz="3000" spc="-30">
                <a:latin typeface="Calibri"/>
                <a:cs typeface="Calibri"/>
              </a:rPr>
              <a:t>edilmelidir.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5876544"/>
            <a:ext cx="1438655" cy="62484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240"/>
              </a:lnSpc>
            </a:pPr>
            <a:r>
              <a:rPr dirty="0" spc="-15"/>
              <a:t>TC</a:t>
            </a:r>
            <a:r>
              <a:rPr dirty="0" spc="-25"/>
              <a:t> </a:t>
            </a:r>
            <a:r>
              <a:rPr dirty="0" spc="-10"/>
              <a:t>SAĞLIK</a:t>
            </a:r>
            <a:r>
              <a:rPr dirty="0"/>
              <a:t> </a:t>
            </a:r>
            <a:r>
              <a:rPr dirty="0" spc="-5"/>
              <a:t>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 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basak.tezel</dc:creator>
  <dc:title>Slayt 1</dc:title>
  <dcterms:created xsi:type="dcterms:W3CDTF">2023-01-16T07:13:36Z</dcterms:created>
  <dcterms:modified xsi:type="dcterms:W3CDTF">2023-01-16T07:13:36Z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2023-01-16T00:00:00Z</vt:filetime>
  </property>
</Properties>
</file>