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08960" y="2386406"/>
            <a:ext cx="392607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429" y="5894333"/>
            <a:ext cx="375077" cy="43005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5655" y="912920"/>
            <a:ext cx="6012688" cy="2516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4429" y="5894333"/>
            <a:ext cx="375077" cy="4300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5541" y="116598"/>
            <a:ext cx="8352916" cy="792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4" y="1355851"/>
            <a:ext cx="8073390" cy="422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47694" y="6373774"/>
            <a:ext cx="1847214" cy="36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3694" y="3729304"/>
            <a:ext cx="199834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60">
                <a:solidFill>
                  <a:srgbClr val="C00000"/>
                </a:solidFill>
                <a:latin typeface="Calibri"/>
                <a:cs typeface="Calibri"/>
              </a:rPr>
              <a:t>Ş</a:t>
            </a:r>
            <a:r>
              <a:rPr dirty="0" sz="4400">
                <a:solidFill>
                  <a:srgbClr val="C00000"/>
                </a:solidFill>
                <a:latin typeface="Calibri"/>
                <a:cs typeface="Calibri"/>
              </a:rPr>
              <a:t>ARBON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1395" y="146304"/>
            <a:ext cx="8152130" cy="1094740"/>
            <a:chOff x="501395" y="146304"/>
            <a:chExt cx="8152130" cy="10947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1395" y="242329"/>
              <a:ext cx="8151876" cy="99819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98775" y="146304"/>
              <a:ext cx="4469891" cy="7711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46" y="260642"/>
              <a:ext cx="8075295" cy="92210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9546" y="260642"/>
            <a:ext cx="8075295" cy="922655"/>
          </a:xfrm>
          <a:prstGeom prst="rect"/>
          <a:ln w="9525">
            <a:solidFill>
              <a:srgbClr val="F6924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3600" spc="-5"/>
              <a:t>ŞARBON</a:t>
            </a:r>
            <a:r>
              <a:rPr dirty="0" sz="3600" spc="-65"/>
              <a:t> </a:t>
            </a:r>
            <a:r>
              <a:rPr dirty="0" sz="3600" spc="-5"/>
              <a:t>NEDİR?</a:t>
            </a:r>
            <a:endParaRPr sz="36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3335" marR="5080">
              <a:lnSpc>
                <a:spcPct val="100000"/>
              </a:lnSpc>
              <a:spcBef>
                <a:spcPts val="105"/>
              </a:spcBef>
              <a:tabLst>
                <a:tab pos="1445895" algn="l"/>
                <a:tab pos="2435225" algn="l"/>
                <a:tab pos="3631565" algn="l"/>
                <a:tab pos="4197350" algn="l"/>
                <a:tab pos="5055235" algn="l"/>
                <a:tab pos="5867400" algn="l"/>
              </a:tabLst>
            </a:pPr>
            <a:r>
              <a:rPr dirty="0" spc="-5"/>
              <a:t>Şarb</a:t>
            </a:r>
            <a:r>
              <a:rPr dirty="0" spc="-15"/>
              <a:t>o</a:t>
            </a:r>
            <a:r>
              <a:rPr dirty="0"/>
              <a:t>n,</a:t>
            </a:r>
            <a:r>
              <a:rPr dirty="0"/>
              <a:t>	</a:t>
            </a:r>
            <a:r>
              <a:rPr dirty="0" spc="-5"/>
              <a:t>sığı</a:t>
            </a:r>
            <a:r>
              <a:rPr dirty="0" spc="-130"/>
              <a:t>r</a:t>
            </a:r>
            <a:r>
              <a:rPr dirty="0"/>
              <a:t>,</a:t>
            </a:r>
            <a:r>
              <a:rPr dirty="0"/>
              <a:t>	</a:t>
            </a:r>
            <a:r>
              <a:rPr dirty="0"/>
              <a:t>k</a:t>
            </a:r>
            <a:r>
              <a:rPr dirty="0" spc="-15"/>
              <a:t>o</a:t>
            </a:r>
            <a:r>
              <a:rPr dirty="0"/>
              <a:t>yun</a:t>
            </a:r>
            <a:r>
              <a:rPr dirty="0"/>
              <a:t>	</a:t>
            </a:r>
            <a:r>
              <a:rPr dirty="0" spc="5"/>
              <a:t>v</a:t>
            </a:r>
            <a:r>
              <a:rPr dirty="0"/>
              <a:t>e</a:t>
            </a:r>
            <a:r>
              <a:rPr dirty="0"/>
              <a:t>	</a:t>
            </a:r>
            <a:r>
              <a:rPr dirty="0"/>
              <a:t>keçi</a:t>
            </a:r>
            <a:r>
              <a:rPr dirty="0"/>
              <a:t>	</a:t>
            </a:r>
            <a:r>
              <a:rPr dirty="0"/>
              <a:t>gibi</a:t>
            </a:r>
            <a:r>
              <a:rPr dirty="0"/>
              <a:t>	</a:t>
            </a:r>
            <a:r>
              <a:rPr dirty="0"/>
              <a:t>hayva</a:t>
            </a:r>
            <a:r>
              <a:rPr dirty="0" spc="5"/>
              <a:t>n</a:t>
            </a:r>
            <a:r>
              <a:rPr dirty="0"/>
              <a:t>lardan  </a:t>
            </a:r>
            <a:r>
              <a:rPr dirty="0"/>
              <a:t>insanlara</a:t>
            </a:r>
            <a:r>
              <a:rPr dirty="0" spc="-30"/>
              <a:t> </a:t>
            </a:r>
            <a:r>
              <a:rPr dirty="0"/>
              <a:t>bulaşan</a:t>
            </a:r>
            <a:r>
              <a:rPr dirty="0" spc="-10"/>
              <a:t> </a:t>
            </a:r>
            <a:r>
              <a:rPr dirty="0"/>
              <a:t>bir</a:t>
            </a:r>
            <a:r>
              <a:rPr dirty="0" spc="-20"/>
              <a:t> hastalıktır.</a:t>
            </a:r>
          </a:p>
          <a:p>
            <a:pPr marL="13335">
              <a:lnSpc>
                <a:spcPct val="100000"/>
              </a:lnSpc>
              <a:spcBef>
                <a:spcPts val="3070"/>
              </a:spcBef>
            </a:pPr>
            <a:r>
              <a:rPr dirty="0"/>
              <a:t>İnsanlarda:</a:t>
            </a:r>
          </a:p>
          <a:p>
            <a:pPr marL="356235" indent="-342900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/>
              <a:t>Deri</a:t>
            </a:r>
          </a:p>
          <a:p>
            <a:pPr marL="356235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/>
              <a:t>Bağırsak</a:t>
            </a:r>
          </a:p>
          <a:p>
            <a:pPr marL="356235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dirty="0"/>
              <a:t>Akciğerlerde</a:t>
            </a:r>
            <a:r>
              <a:rPr dirty="0" spc="-55"/>
              <a:t> </a:t>
            </a:r>
            <a:r>
              <a:rPr dirty="0"/>
              <a:t>hastalık</a:t>
            </a:r>
            <a:r>
              <a:rPr dirty="0" spc="-30"/>
              <a:t> yapar.</a:t>
            </a:r>
          </a:p>
          <a:p>
            <a:pPr marL="13335">
              <a:lnSpc>
                <a:spcPct val="100000"/>
              </a:lnSpc>
              <a:spcBef>
                <a:spcPts val="770"/>
              </a:spcBef>
            </a:pPr>
            <a:r>
              <a:rPr dirty="0"/>
              <a:t>Ülkemizde</a:t>
            </a:r>
            <a:r>
              <a:rPr dirty="0" spc="-4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5"/>
              <a:t>çok</a:t>
            </a:r>
            <a:r>
              <a:rPr dirty="0" spc="-20"/>
              <a:t> </a:t>
            </a:r>
            <a:r>
              <a:rPr dirty="0"/>
              <a:t>deri</a:t>
            </a:r>
            <a:r>
              <a:rPr dirty="0" spc="-20"/>
              <a:t> </a:t>
            </a:r>
            <a:r>
              <a:rPr dirty="0"/>
              <a:t>şarbonu</a:t>
            </a:r>
            <a:r>
              <a:rPr dirty="0" spc="-35"/>
              <a:t> </a:t>
            </a:r>
            <a:r>
              <a:rPr dirty="0" spc="-20"/>
              <a:t>görülür.</a:t>
            </a: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96153" y="2351658"/>
            <a:ext cx="3009137" cy="228701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9766" y="64007"/>
            <a:ext cx="8305800" cy="1191895"/>
            <a:chOff x="429766" y="64007"/>
            <a:chExt cx="8305800" cy="11918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766" y="170700"/>
              <a:ext cx="8305803" cy="108506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0744" y="64007"/>
              <a:ext cx="6504432" cy="78181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37" y="188607"/>
              <a:ext cx="8229600" cy="100811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7537" y="188607"/>
            <a:ext cx="8229600" cy="1008380"/>
          </a:xfrm>
          <a:prstGeom prst="rect"/>
          <a:ln w="9525">
            <a:solidFill>
              <a:srgbClr val="F6924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55"/>
              </a:spcBef>
            </a:pPr>
            <a:r>
              <a:rPr dirty="0" sz="3600" spc="-5"/>
              <a:t>ŞARBON</a:t>
            </a:r>
            <a:r>
              <a:rPr dirty="0" sz="3600" spc="-35"/>
              <a:t> </a:t>
            </a:r>
            <a:r>
              <a:rPr dirty="0" sz="3600" spc="-5"/>
              <a:t>NASIL</a:t>
            </a:r>
            <a:r>
              <a:rPr dirty="0" sz="3600" spc="-220"/>
              <a:t> </a:t>
            </a:r>
            <a:r>
              <a:rPr dirty="0" sz="3600"/>
              <a:t>BULAŞIR?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535940" y="1619833"/>
            <a:ext cx="8074025" cy="3636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Hasta hayvanlarla veya bunların kirlettiği </a:t>
            </a:r>
            <a:r>
              <a:rPr dirty="0" sz="3200" spc="-5">
                <a:latin typeface="Times New Roman"/>
                <a:cs typeface="Times New Roman"/>
              </a:rPr>
              <a:t>eşya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veya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malzeme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ile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temas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sonucu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deri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yoluyla,</a:t>
            </a:r>
            <a:endParaRPr sz="3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Şarbon mikrobu </a:t>
            </a:r>
            <a:r>
              <a:rPr dirty="0" sz="3200">
                <a:latin typeface="Times New Roman"/>
                <a:cs typeface="Times New Roman"/>
              </a:rPr>
              <a:t>taşıyan hayvanlara ait etlerin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tüketilmesi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sonucu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bağırsak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yoluyla,</a:t>
            </a:r>
            <a:endParaRPr sz="3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Şarbon sporlarıyla </a:t>
            </a:r>
            <a:r>
              <a:rPr dirty="0" sz="3200">
                <a:latin typeface="Times New Roman"/>
                <a:cs typeface="Times New Roman"/>
              </a:rPr>
              <a:t>bulaşık tozların ve hayvan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tüylerinde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bulunan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sporların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solunmasıyla </a:t>
            </a:r>
            <a:r>
              <a:rPr dirty="0" sz="3200">
                <a:latin typeface="Times New Roman"/>
                <a:cs typeface="Times New Roman"/>
              </a:rPr>
              <a:t> akciğer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yoluyla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bulaşır.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96153" y="4862271"/>
            <a:ext cx="2286000" cy="1828800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4986" y="0"/>
            <a:ext cx="8305800" cy="1149350"/>
            <a:chOff x="284986" y="0"/>
            <a:chExt cx="8305800" cy="11493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86" y="77736"/>
              <a:ext cx="8305803" cy="10713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716" y="0"/>
              <a:ext cx="8189976" cy="6934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532" y="96685"/>
              <a:ext cx="8229600" cy="99411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3532" y="96685"/>
            <a:ext cx="8229600" cy="994410"/>
          </a:xfrm>
          <a:prstGeom prst="rect"/>
          <a:ln w="9525">
            <a:solidFill>
              <a:srgbClr val="F6924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356870">
              <a:lnSpc>
                <a:spcPct val="100000"/>
              </a:lnSpc>
              <a:spcBef>
                <a:spcPts val="254"/>
              </a:spcBef>
            </a:pPr>
            <a:r>
              <a:rPr dirty="0" spc="-5"/>
              <a:t>ŞARBONUN</a:t>
            </a:r>
            <a:r>
              <a:rPr dirty="0" spc="-35"/>
              <a:t> </a:t>
            </a:r>
            <a:r>
              <a:rPr dirty="0" spc="-10"/>
              <a:t>BELİRTİLERİ</a:t>
            </a:r>
            <a:r>
              <a:rPr dirty="0" spc="-5"/>
              <a:t> NELERDİR?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131" y="1240028"/>
            <a:ext cx="8214995" cy="335407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algn="just" marL="12700" marR="6985">
              <a:lnSpc>
                <a:spcPct val="101099"/>
              </a:lnSpc>
              <a:spcBef>
                <a:spcPts val="60"/>
              </a:spcBef>
            </a:pPr>
            <a:r>
              <a:rPr dirty="0" sz="3000" spc="-5">
                <a:latin typeface="Times New Roman"/>
                <a:cs typeface="Times New Roman"/>
              </a:rPr>
              <a:t>Hastalığın</a:t>
            </a:r>
            <a:r>
              <a:rPr dirty="0" sz="3000">
                <a:latin typeface="Times New Roman"/>
                <a:cs typeface="Times New Roman"/>
              </a:rPr>
              <a:t> belirtileri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mikrobun</a:t>
            </a:r>
            <a:r>
              <a:rPr dirty="0" sz="3000">
                <a:latin typeface="Times New Roman"/>
                <a:cs typeface="Times New Roman"/>
              </a:rPr>
              <a:t> vücuda </a:t>
            </a:r>
            <a:r>
              <a:rPr dirty="0" sz="3000" spc="-5">
                <a:latin typeface="Times New Roman"/>
                <a:cs typeface="Times New Roman"/>
              </a:rPr>
              <a:t>girmesinden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2-7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gün sonra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görülmeye</a:t>
            </a:r>
            <a:r>
              <a:rPr dirty="0" sz="3000" spc="30">
                <a:latin typeface="Times New Roman"/>
                <a:cs typeface="Times New Roman"/>
              </a:rPr>
              <a:t> </a:t>
            </a:r>
            <a:r>
              <a:rPr dirty="0" sz="3000" spc="-30">
                <a:latin typeface="Times New Roman"/>
                <a:cs typeface="Times New Roman"/>
              </a:rPr>
              <a:t>başlar.</a:t>
            </a:r>
            <a:endParaRPr sz="3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20"/>
              </a:spcBef>
            </a:pPr>
            <a:r>
              <a:rPr dirty="0" sz="3000" spc="-5" b="1">
                <a:latin typeface="Times New Roman"/>
                <a:cs typeface="Times New Roman"/>
              </a:rPr>
              <a:t>Deri Şarbonu; </a:t>
            </a:r>
            <a:r>
              <a:rPr dirty="0" sz="3000" spc="-5">
                <a:latin typeface="Times New Roman"/>
                <a:cs typeface="Times New Roman"/>
              </a:rPr>
              <a:t>mikrobun </a:t>
            </a:r>
            <a:r>
              <a:rPr dirty="0" sz="3000">
                <a:latin typeface="Times New Roman"/>
                <a:cs typeface="Times New Roman"/>
              </a:rPr>
              <a:t>girdiği deride kabarıklık </a:t>
            </a:r>
            <a:r>
              <a:rPr dirty="0" sz="3000" spc="-5">
                <a:latin typeface="Times New Roman"/>
                <a:cs typeface="Times New Roman"/>
              </a:rPr>
              <a:t>ve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kaşıntı </a:t>
            </a:r>
            <a:r>
              <a:rPr dirty="0" sz="3000" spc="-5">
                <a:latin typeface="Times New Roman"/>
                <a:cs typeface="Times New Roman"/>
              </a:rPr>
              <a:t>ile başlar </a:t>
            </a:r>
            <a:r>
              <a:rPr dirty="0" sz="3000">
                <a:latin typeface="Times New Roman"/>
                <a:cs typeface="Times New Roman"/>
              </a:rPr>
              <a:t>1-2 </a:t>
            </a:r>
            <a:r>
              <a:rPr dirty="0" sz="3000" spc="-5">
                <a:latin typeface="Times New Roman"/>
                <a:cs typeface="Times New Roman"/>
              </a:rPr>
              <a:t>gün içinde içi su dolu </a:t>
            </a:r>
            <a:r>
              <a:rPr dirty="0" sz="3000">
                <a:latin typeface="Times New Roman"/>
                <a:cs typeface="Times New Roman"/>
              </a:rPr>
              <a:t>kabarcığa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dönüşür daha sonra ortası siyah </a:t>
            </a:r>
            <a:r>
              <a:rPr dirty="0" sz="3000">
                <a:latin typeface="Times New Roman"/>
                <a:cs typeface="Times New Roman"/>
              </a:rPr>
              <a:t>renkte yara meydana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30">
                <a:latin typeface="Times New Roman"/>
                <a:cs typeface="Times New Roman"/>
              </a:rPr>
              <a:t>gelir.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Bu nedenle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halk arasında deri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şarbonu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kara </a:t>
            </a:r>
            <a:r>
              <a:rPr dirty="0" sz="3000" spc="5" b="1">
                <a:latin typeface="Times New Roman"/>
                <a:cs typeface="Times New Roman"/>
              </a:rPr>
              <a:t> </a:t>
            </a:r>
            <a:r>
              <a:rPr dirty="0" sz="3000" spc="-10" b="1">
                <a:latin typeface="Times New Roman"/>
                <a:cs typeface="Times New Roman"/>
              </a:rPr>
              <a:t>kabarcık</a:t>
            </a:r>
            <a:r>
              <a:rPr dirty="0" sz="3000" spc="-30" b="1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veya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çoban</a:t>
            </a:r>
            <a:r>
              <a:rPr dirty="0" sz="3000" spc="-15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çıbanı</a:t>
            </a:r>
            <a:r>
              <a:rPr dirty="0" sz="3000" spc="-5" b="1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olarak</a:t>
            </a:r>
            <a:r>
              <a:rPr dirty="0" sz="3000" spc="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da </a:t>
            </a:r>
            <a:r>
              <a:rPr dirty="0" sz="3000" spc="-5">
                <a:latin typeface="Times New Roman"/>
                <a:cs typeface="Times New Roman"/>
              </a:rPr>
              <a:t>adlandırılır</a:t>
            </a:r>
            <a:r>
              <a:rPr dirty="0" sz="3200" spc="-5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80328" y="4699889"/>
            <a:ext cx="2229357" cy="202158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9098" y="24383"/>
            <a:ext cx="8305800" cy="1006475"/>
            <a:chOff x="419098" y="24383"/>
            <a:chExt cx="8305800" cy="10064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098" y="103617"/>
              <a:ext cx="8305803" cy="92662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7303" y="24383"/>
              <a:ext cx="8189976" cy="6934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199" y="122212"/>
              <a:ext cx="8229600" cy="85009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22212"/>
            <a:ext cx="8229600" cy="850265"/>
          </a:xfrm>
          <a:prstGeom prst="rect"/>
          <a:ln w="9525">
            <a:solidFill>
              <a:srgbClr val="F6924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357505">
              <a:lnSpc>
                <a:spcPct val="100000"/>
              </a:lnSpc>
              <a:spcBef>
                <a:spcPts val="254"/>
              </a:spcBef>
            </a:pPr>
            <a:r>
              <a:rPr dirty="0" spc="-5"/>
              <a:t>ŞARBONUN</a:t>
            </a:r>
            <a:r>
              <a:rPr dirty="0" spc="-35"/>
              <a:t> </a:t>
            </a:r>
            <a:r>
              <a:rPr dirty="0" spc="-10"/>
              <a:t>BELİRTİLERİ</a:t>
            </a:r>
            <a:r>
              <a:rPr dirty="0" spc="-5"/>
              <a:t> NELERDİR?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8267" y="959256"/>
            <a:ext cx="8414385" cy="3884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1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Bağırsak Şarbonu; </a:t>
            </a:r>
            <a:r>
              <a:rPr dirty="0" sz="2800" spc="-5">
                <a:latin typeface="Times New Roman"/>
                <a:cs typeface="Times New Roman"/>
              </a:rPr>
              <a:t>Bulantı, kusma, iştahsızlık, ateşle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başlar,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bunu</a:t>
            </a:r>
            <a:r>
              <a:rPr dirty="0" sz="2800" spc="-5">
                <a:latin typeface="Times New Roman"/>
                <a:cs typeface="Times New Roman"/>
              </a:rPr>
              <a:t> karın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ağrısı,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kanlı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kusma</a:t>
            </a:r>
            <a:r>
              <a:rPr dirty="0" sz="2800">
                <a:latin typeface="Times New Roman"/>
                <a:cs typeface="Times New Roman"/>
              </a:rPr>
              <a:t> ve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kanlı</a:t>
            </a:r>
            <a:r>
              <a:rPr dirty="0" sz="2800" spc="6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ishal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izler. </a:t>
            </a:r>
            <a:r>
              <a:rPr dirty="0" sz="2800" spc="-5">
                <a:latin typeface="Times New Roman"/>
                <a:cs typeface="Times New Roman"/>
              </a:rPr>
              <a:t>Bu tip şarbonda tedaviye başlansa dahi ölüm %50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civarındadır.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10000"/>
              </a:lnSpc>
              <a:spcBef>
                <a:spcPts val="8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10" b="1">
                <a:latin typeface="Times New Roman"/>
                <a:cs typeface="Times New Roman"/>
              </a:rPr>
              <a:t>Akciğer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Şarbonu;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Soğuk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algınlığına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benzeyen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belirtilerle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başlar,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yüksek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ateş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titremeler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görülür, 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birkaç </a:t>
            </a:r>
            <a:r>
              <a:rPr dirty="0" sz="2800" spc="-5">
                <a:latin typeface="Times New Roman"/>
                <a:cs typeface="Times New Roman"/>
              </a:rPr>
              <a:t>gün </a:t>
            </a:r>
            <a:r>
              <a:rPr dirty="0" sz="2800">
                <a:latin typeface="Times New Roman"/>
                <a:cs typeface="Times New Roman"/>
              </a:rPr>
              <a:t>sonra </a:t>
            </a:r>
            <a:r>
              <a:rPr dirty="0" sz="2800" spc="-10">
                <a:latin typeface="Times New Roman"/>
                <a:cs typeface="Times New Roman"/>
              </a:rPr>
              <a:t>ağır </a:t>
            </a:r>
            <a:r>
              <a:rPr dirty="0" sz="2800" spc="-5">
                <a:latin typeface="Times New Roman"/>
                <a:cs typeface="Times New Roman"/>
              </a:rPr>
              <a:t>solunum güçlüğü </a:t>
            </a:r>
            <a:r>
              <a:rPr dirty="0" sz="2800">
                <a:latin typeface="Times New Roman"/>
                <a:cs typeface="Times New Roman"/>
              </a:rPr>
              <a:t>ve </a:t>
            </a:r>
            <a:r>
              <a:rPr dirty="0" sz="2800" spc="-10">
                <a:latin typeface="Times New Roman"/>
                <a:cs typeface="Times New Roman"/>
              </a:rPr>
              <a:t>şok </a:t>
            </a:r>
            <a:r>
              <a:rPr dirty="0" sz="2800" spc="-25">
                <a:latin typeface="Times New Roman"/>
                <a:cs typeface="Times New Roman"/>
              </a:rPr>
              <a:t>gelişir. 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Hastalık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genellikle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ölümle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sonuçlanır.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6084" y="4801614"/>
            <a:ext cx="3024378" cy="205638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6615" y="9144"/>
            <a:ext cx="8307705" cy="958850"/>
            <a:chOff x="356615" y="9144"/>
            <a:chExt cx="8307705" cy="9588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615" y="99059"/>
              <a:ext cx="8307323" cy="86867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7907" y="9144"/>
              <a:ext cx="7536180" cy="7040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541" y="116598"/>
              <a:ext cx="8229600" cy="79208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5541" y="116598"/>
            <a:ext cx="8229600" cy="792480"/>
          </a:xfrm>
          <a:prstGeom prst="rect"/>
          <a:ln w="9525">
            <a:solidFill>
              <a:srgbClr val="F69240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170"/>
              </a:spcBef>
            </a:pPr>
            <a:r>
              <a:rPr dirty="0" spc="-5"/>
              <a:t>ŞARBONDAN</a:t>
            </a:r>
            <a:r>
              <a:rPr dirty="0" spc="-55"/>
              <a:t> </a:t>
            </a:r>
            <a:r>
              <a:rPr dirty="0" spc="-5"/>
              <a:t>NASIL</a:t>
            </a:r>
            <a:r>
              <a:rPr dirty="0" spc="-190"/>
              <a:t> </a:t>
            </a:r>
            <a:r>
              <a:rPr dirty="0"/>
              <a:t>KORUNULUR?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047340"/>
            <a:ext cx="8157209" cy="226949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Hayvanlarınızı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mutlaka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şarbona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karşı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aşılatınız!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Şüpheli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hayvan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ölümlerini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yetkililere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bildiriniz!</a:t>
            </a:r>
            <a:endParaRPr sz="3200">
              <a:latin typeface="Times New Roman"/>
              <a:cs typeface="Times New Roman"/>
            </a:endParaRPr>
          </a:p>
          <a:p>
            <a:pPr marL="355600" marR="3987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Şarbonlu </a:t>
            </a:r>
            <a:r>
              <a:rPr dirty="0" sz="3200">
                <a:latin typeface="Times New Roman"/>
                <a:cs typeface="Times New Roman"/>
              </a:rPr>
              <a:t>hayvanları asla kesmeyiniz, </a:t>
            </a:r>
            <a:r>
              <a:rPr dirty="0" sz="3200" spc="-5">
                <a:latin typeface="Times New Roman"/>
                <a:cs typeface="Times New Roman"/>
              </a:rPr>
              <a:t>derisini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yüzmeyiniz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etlerini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tüketmeyiniz!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32632" y="3462070"/>
            <a:ext cx="2284476" cy="229463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5"/>
              <a:t>Teşekkür</a:t>
            </a:r>
            <a:r>
              <a:rPr dirty="0" spc="-85"/>
              <a:t> </a:t>
            </a:r>
            <a:r>
              <a:rPr dirty="0" spc="-5"/>
              <a:t>ederiz…..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4054" y="3602863"/>
            <a:ext cx="715708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>
                <a:latin typeface="Calibri"/>
                <a:cs typeface="Calibri"/>
              </a:rPr>
              <a:t>Zoonotik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ve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Vektörel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Hastalıklar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Dairesi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Başkanlığı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basak.tezel</dc:creator>
  <dc:title>Slayt 1</dc:title>
  <dcterms:created xsi:type="dcterms:W3CDTF">2023-01-16T07:13:03Z</dcterms:created>
  <dcterms:modified xsi:type="dcterms:W3CDTF">2023-01-16T07:13:03Z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2023-01-16T00:00:00Z</vt:filetime>
  </property>
</Properties>
</file>