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08960" y="2386406"/>
            <a:ext cx="392607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84429" y="5894333"/>
            <a:ext cx="375077" cy="43005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65655" y="912920"/>
            <a:ext cx="6012688" cy="25160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384429" y="5894333"/>
            <a:ext cx="375077" cy="43005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42691" y="3852417"/>
            <a:ext cx="2658617" cy="696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9234" y="1504569"/>
            <a:ext cx="8085531" cy="3928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47694" y="6373774"/>
            <a:ext cx="1847214" cy="360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BRUSELLOZ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9546" y="260642"/>
            <a:ext cx="8075295" cy="922655"/>
          </a:xfrm>
          <a:prstGeom prst="rect"/>
          <a:ln w="25400">
            <a:solidFill>
              <a:srgbClr val="C0504D"/>
            </a:solidFill>
          </a:ln>
        </p:spPr>
        <p:txBody>
          <a:bodyPr wrap="square" lIns="0" tIns="3302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260"/>
              </a:spcBef>
            </a:pPr>
            <a:r>
              <a:rPr dirty="0" sz="2800" spc="-5">
                <a:solidFill>
                  <a:srgbClr val="000000"/>
                </a:solidFill>
                <a:latin typeface="Times New Roman"/>
                <a:cs typeface="Times New Roman"/>
              </a:rPr>
              <a:t>BRUSELLOZ</a:t>
            </a:r>
            <a:r>
              <a:rPr dirty="0" sz="28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spc="-10">
                <a:solidFill>
                  <a:srgbClr val="000000"/>
                </a:solidFill>
                <a:latin typeface="Times New Roman"/>
                <a:cs typeface="Times New Roman"/>
              </a:rPr>
              <a:t>NEDİR?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303" y="1200658"/>
            <a:ext cx="802322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latin typeface="Times New Roman"/>
                <a:cs typeface="Times New Roman"/>
              </a:rPr>
              <a:t>Bruselloz,</a:t>
            </a:r>
            <a:r>
              <a:rPr dirty="0" sz="3000" spc="75">
                <a:latin typeface="Times New Roman"/>
                <a:cs typeface="Times New Roman"/>
              </a:rPr>
              <a:t> </a:t>
            </a:r>
            <a:r>
              <a:rPr dirty="0" sz="3000" spc="-25">
                <a:latin typeface="Times New Roman"/>
                <a:cs typeface="Times New Roman"/>
              </a:rPr>
              <a:t>sığır,</a:t>
            </a:r>
            <a:r>
              <a:rPr dirty="0" sz="3000" spc="7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koyun</a:t>
            </a:r>
            <a:r>
              <a:rPr dirty="0" sz="3000" spc="6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ve</a:t>
            </a:r>
            <a:r>
              <a:rPr dirty="0" sz="3000" spc="6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keçi</a:t>
            </a:r>
            <a:r>
              <a:rPr dirty="0" sz="3000" spc="6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gibi</a:t>
            </a:r>
            <a:r>
              <a:rPr dirty="0" sz="3000" spc="6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hayvanlardan</a:t>
            </a:r>
            <a:r>
              <a:rPr dirty="0" sz="3000" spc="8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ve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0251" y="1657858"/>
            <a:ext cx="629920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14270" algn="l"/>
                <a:tab pos="4244975" algn="l"/>
                <a:tab pos="5862320" algn="l"/>
              </a:tabLst>
            </a:pPr>
            <a:r>
              <a:rPr dirty="0" sz="3000">
                <a:latin typeface="Times New Roman"/>
                <a:cs typeface="Times New Roman"/>
              </a:rPr>
              <a:t>ürün</a:t>
            </a:r>
            <a:r>
              <a:rPr dirty="0" sz="3000" spc="-10">
                <a:latin typeface="Times New Roman"/>
                <a:cs typeface="Times New Roman"/>
              </a:rPr>
              <a:t>l</a:t>
            </a:r>
            <a:r>
              <a:rPr dirty="0" sz="3000" spc="5">
                <a:latin typeface="Times New Roman"/>
                <a:cs typeface="Times New Roman"/>
              </a:rPr>
              <a:t>e</a:t>
            </a:r>
            <a:r>
              <a:rPr dirty="0" sz="3000">
                <a:latin typeface="Times New Roman"/>
                <a:cs typeface="Times New Roman"/>
              </a:rPr>
              <a:t>rinden	insan</a:t>
            </a:r>
            <a:r>
              <a:rPr dirty="0" sz="3000" spc="5">
                <a:latin typeface="Times New Roman"/>
                <a:cs typeface="Times New Roman"/>
              </a:rPr>
              <a:t>l</a:t>
            </a:r>
            <a:r>
              <a:rPr dirty="0" sz="3000">
                <a:latin typeface="Times New Roman"/>
                <a:cs typeface="Times New Roman"/>
              </a:rPr>
              <a:t>ara	bula</a:t>
            </a:r>
            <a:r>
              <a:rPr dirty="0" sz="3000" spc="-10">
                <a:latin typeface="Times New Roman"/>
                <a:cs typeface="Times New Roman"/>
              </a:rPr>
              <a:t>ş</a:t>
            </a:r>
            <a:r>
              <a:rPr dirty="0" sz="3000" spc="5">
                <a:latin typeface="Times New Roman"/>
                <a:cs typeface="Times New Roman"/>
              </a:rPr>
              <a:t>a</a:t>
            </a:r>
            <a:r>
              <a:rPr dirty="0" sz="3000">
                <a:latin typeface="Times New Roman"/>
                <a:cs typeface="Times New Roman"/>
              </a:rPr>
              <a:t>n	bir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04364" y="2115058"/>
            <a:ext cx="616648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0919" algn="l"/>
                <a:tab pos="2538095" algn="l"/>
                <a:tab pos="3408679" algn="l"/>
                <a:tab pos="5137150" algn="l"/>
              </a:tabLst>
            </a:pPr>
            <a:r>
              <a:rPr dirty="0" sz="3000" spc="-5">
                <a:latin typeface="Times New Roman"/>
                <a:cs typeface="Times New Roman"/>
              </a:rPr>
              <a:t>Halk	aras</a:t>
            </a:r>
            <a:r>
              <a:rPr dirty="0" sz="3000" spc="-20">
                <a:latin typeface="Times New Roman"/>
                <a:cs typeface="Times New Roman"/>
              </a:rPr>
              <a:t>ı</a:t>
            </a:r>
            <a:r>
              <a:rPr dirty="0" sz="3000" spc="-5">
                <a:latin typeface="Times New Roman"/>
                <a:cs typeface="Times New Roman"/>
              </a:rPr>
              <a:t>n</a:t>
            </a:r>
            <a:r>
              <a:rPr dirty="0" sz="3000">
                <a:latin typeface="Times New Roman"/>
                <a:cs typeface="Times New Roman"/>
              </a:rPr>
              <a:t>d</a:t>
            </a:r>
            <a:r>
              <a:rPr dirty="0" sz="3000" spc="-5">
                <a:latin typeface="Times New Roman"/>
                <a:cs typeface="Times New Roman"/>
              </a:rPr>
              <a:t>a	</a:t>
            </a:r>
            <a:r>
              <a:rPr dirty="0" sz="3000" spc="-5" b="1">
                <a:latin typeface="Times New Roman"/>
                <a:cs typeface="Times New Roman"/>
              </a:rPr>
              <a:t>mal	</a:t>
            </a:r>
            <a:r>
              <a:rPr dirty="0" sz="3000" spc="-10" b="1">
                <a:latin typeface="Times New Roman"/>
                <a:cs typeface="Times New Roman"/>
              </a:rPr>
              <a:t>hastalığ</a:t>
            </a:r>
            <a:r>
              <a:rPr dirty="0" sz="3000" spc="-20" b="1">
                <a:latin typeface="Times New Roman"/>
                <a:cs typeface="Times New Roman"/>
              </a:rPr>
              <a:t>ı</a:t>
            </a:r>
            <a:r>
              <a:rPr dirty="0" sz="3000" spc="-5" b="1">
                <a:latin typeface="Times New Roman"/>
                <a:cs typeface="Times New Roman"/>
              </a:rPr>
              <a:t>,	koyun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6303" y="1657858"/>
            <a:ext cx="1626870" cy="1397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latin typeface="Times New Roman"/>
                <a:cs typeface="Times New Roman"/>
              </a:rPr>
              <a:t>bunların 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hasta</a:t>
            </a:r>
            <a:r>
              <a:rPr dirty="0" sz="3000" spc="5">
                <a:latin typeface="Times New Roman"/>
                <a:cs typeface="Times New Roman"/>
              </a:rPr>
              <a:t>l</a:t>
            </a:r>
            <a:r>
              <a:rPr dirty="0" sz="3000">
                <a:latin typeface="Times New Roman"/>
                <a:cs typeface="Times New Roman"/>
              </a:rPr>
              <a:t>ık</a:t>
            </a:r>
            <a:r>
              <a:rPr dirty="0" sz="3000" spc="5">
                <a:latin typeface="Times New Roman"/>
                <a:cs typeface="Times New Roman"/>
              </a:rPr>
              <a:t>t</a:t>
            </a:r>
            <a:r>
              <a:rPr dirty="0" sz="3000">
                <a:latin typeface="Times New Roman"/>
                <a:cs typeface="Times New Roman"/>
              </a:rPr>
              <a:t>ı</a:t>
            </a:r>
            <a:r>
              <a:rPr dirty="0" sz="3000" spc="-160">
                <a:latin typeface="Times New Roman"/>
                <a:cs typeface="Times New Roman"/>
              </a:rPr>
              <a:t>r</a:t>
            </a:r>
            <a:r>
              <a:rPr dirty="0" sz="3000">
                <a:latin typeface="Times New Roman"/>
                <a:cs typeface="Times New Roman"/>
              </a:rPr>
              <a:t>.  </a:t>
            </a:r>
            <a:r>
              <a:rPr dirty="0" sz="3000" spc="-5" b="1">
                <a:latin typeface="Times New Roman"/>
                <a:cs typeface="Times New Roman"/>
              </a:rPr>
              <a:t>hastalığı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80335" y="2572639"/>
            <a:ext cx="639064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9285" algn="l"/>
                <a:tab pos="1938655" algn="l"/>
                <a:tab pos="3571240" algn="l"/>
                <a:tab pos="4424680" algn="l"/>
                <a:tab pos="6017895" algn="l"/>
              </a:tabLst>
            </a:pPr>
            <a:r>
              <a:rPr dirty="0" sz="3000" b="1">
                <a:latin typeface="Times New Roman"/>
                <a:cs typeface="Times New Roman"/>
              </a:rPr>
              <a:t>ve	</a:t>
            </a:r>
            <a:r>
              <a:rPr dirty="0" sz="3000" spc="-5" b="1">
                <a:latin typeface="Times New Roman"/>
                <a:cs typeface="Times New Roman"/>
              </a:rPr>
              <a:t>peynir</a:t>
            </a:r>
            <a:r>
              <a:rPr dirty="0" sz="3000" spc="-5" b="1">
                <a:latin typeface="Times New Roman"/>
                <a:cs typeface="Times New Roman"/>
              </a:rPr>
              <a:t>	</a:t>
            </a:r>
            <a:r>
              <a:rPr dirty="0" sz="3000" spc="-5" b="1">
                <a:latin typeface="Times New Roman"/>
                <a:cs typeface="Times New Roman"/>
              </a:rPr>
              <a:t>hastalığ</a:t>
            </a:r>
            <a:r>
              <a:rPr dirty="0" sz="3000" b="1">
                <a:latin typeface="Times New Roman"/>
                <a:cs typeface="Times New Roman"/>
              </a:rPr>
              <a:t>ı	</a:t>
            </a:r>
            <a:r>
              <a:rPr dirty="0" sz="3000" spc="5">
                <a:latin typeface="Times New Roman"/>
                <a:cs typeface="Times New Roman"/>
              </a:rPr>
              <a:t>g</a:t>
            </a:r>
            <a:r>
              <a:rPr dirty="0" sz="3000">
                <a:latin typeface="Times New Roman"/>
                <a:cs typeface="Times New Roman"/>
              </a:rPr>
              <a:t>ibi	isimler</a:t>
            </a:r>
            <a:r>
              <a:rPr dirty="0" sz="3000" spc="5">
                <a:latin typeface="Times New Roman"/>
                <a:cs typeface="Times New Roman"/>
              </a:rPr>
              <a:t>l</a:t>
            </a:r>
            <a:r>
              <a:rPr dirty="0" sz="3000">
                <a:latin typeface="Times New Roman"/>
                <a:cs typeface="Times New Roman"/>
              </a:rPr>
              <a:t>e	de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6303" y="3029839"/>
            <a:ext cx="214947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latin typeface="Times New Roman"/>
                <a:cs typeface="Times New Roman"/>
              </a:rPr>
              <a:t>bi</a:t>
            </a:r>
            <a:r>
              <a:rPr dirty="0" sz="3000" spc="-15">
                <a:latin typeface="Times New Roman"/>
                <a:cs typeface="Times New Roman"/>
              </a:rPr>
              <a:t>l</a:t>
            </a:r>
            <a:r>
              <a:rPr dirty="0" sz="3000">
                <a:latin typeface="Times New Roman"/>
                <a:cs typeface="Times New Roman"/>
              </a:rPr>
              <a:t>in</a:t>
            </a:r>
            <a:r>
              <a:rPr dirty="0" sz="3000" spc="-15">
                <a:latin typeface="Times New Roman"/>
                <a:cs typeface="Times New Roman"/>
              </a:rPr>
              <a:t>m</a:t>
            </a:r>
            <a:r>
              <a:rPr dirty="0" sz="3000">
                <a:latin typeface="Times New Roman"/>
                <a:cs typeface="Times New Roman"/>
              </a:rPr>
              <a:t>ektedi</a:t>
            </a:r>
            <a:r>
              <a:rPr dirty="0" sz="3000" spc="-170">
                <a:latin typeface="Times New Roman"/>
                <a:cs typeface="Times New Roman"/>
              </a:rPr>
              <a:t>r</a:t>
            </a:r>
            <a:r>
              <a:rPr dirty="0" sz="3000"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5792" y="3421735"/>
            <a:ext cx="3312413" cy="2419350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4403" y="1340484"/>
            <a:ext cx="8071484" cy="409638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just" marL="355600" indent="-342900">
              <a:lnSpc>
                <a:spcPct val="100000"/>
              </a:lnSpc>
              <a:spcBef>
                <a:spcPts val="459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3000">
                <a:latin typeface="Times New Roman"/>
                <a:cs typeface="Times New Roman"/>
              </a:rPr>
              <a:t>Çiğ</a:t>
            </a:r>
            <a:r>
              <a:rPr dirty="0" sz="3000" spc="-2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veya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az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pişmiş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süt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içilmesiyle,</a:t>
            </a:r>
            <a:endParaRPr sz="3000">
              <a:latin typeface="Times New Roman"/>
              <a:cs typeface="Times New Roman"/>
            </a:endParaRPr>
          </a:p>
          <a:p>
            <a:pPr algn="just" marL="355600" indent="-342900">
              <a:lnSpc>
                <a:spcPts val="3420"/>
              </a:lnSpc>
              <a:spcBef>
                <a:spcPts val="36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3000">
                <a:latin typeface="Times New Roman"/>
                <a:cs typeface="Times New Roman"/>
              </a:rPr>
              <a:t>Çiğ   </a:t>
            </a:r>
            <a:r>
              <a:rPr dirty="0" sz="3000" spc="254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veya   </a:t>
            </a:r>
            <a:r>
              <a:rPr dirty="0" sz="3000" spc="26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kaynatılmamış   </a:t>
            </a:r>
            <a:r>
              <a:rPr dirty="0" sz="3000" spc="27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sütlerden</a:t>
            </a:r>
            <a:r>
              <a:rPr dirty="0" sz="3000" spc="880">
                <a:latin typeface="Times New Roman"/>
                <a:cs typeface="Times New Roman"/>
              </a:rPr>
              <a:t> </a:t>
            </a:r>
            <a:r>
              <a:rPr dirty="0" sz="3000" spc="88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yapılan</a:t>
            </a:r>
            <a:endParaRPr sz="3000">
              <a:latin typeface="Times New Roman"/>
              <a:cs typeface="Times New Roman"/>
            </a:endParaRPr>
          </a:p>
          <a:p>
            <a:pPr algn="just" marL="355600">
              <a:lnSpc>
                <a:spcPts val="3420"/>
              </a:lnSpc>
            </a:pPr>
            <a:r>
              <a:rPr dirty="0" sz="3000" spc="-5" b="1">
                <a:latin typeface="Times New Roman"/>
                <a:cs typeface="Times New Roman"/>
              </a:rPr>
              <a:t>peynirlerin</a:t>
            </a:r>
            <a:r>
              <a:rPr dirty="0" sz="3000" spc="10" b="1">
                <a:latin typeface="Times New Roman"/>
                <a:cs typeface="Times New Roman"/>
              </a:rPr>
              <a:t> </a:t>
            </a:r>
            <a:r>
              <a:rPr dirty="0" sz="3000" spc="-10" b="1">
                <a:latin typeface="Times New Roman"/>
                <a:cs typeface="Times New Roman"/>
              </a:rPr>
              <a:t>taze</a:t>
            </a:r>
            <a:r>
              <a:rPr dirty="0" sz="3000" spc="35" b="1">
                <a:latin typeface="Times New Roman"/>
                <a:cs typeface="Times New Roman"/>
              </a:rPr>
              <a:t> </a:t>
            </a:r>
            <a:r>
              <a:rPr dirty="0" sz="3000" b="1">
                <a:latin typeface="Times New Roman"/>
                <a:cs typeface="Times New Roman"/>
              </a:rPr>
              <a:t>olarak</a:t>
            </a:r>
            <a:r>
              <a:rPr dirty="0" sz="3000" spc="-5" b="1">
                <a:latin typeface="Times New Roman"/>
                <a:cs typeface="Times New Roman"/>
              </a:rPr>
              <a:t> yenmesiyle</a:t>
            </a:r>
            <a:r>
              <a:rPr dirty="0" sz="3000" spc="-5">
                <a:latin typeface="Times New Roman"/>
                <a:cs typeface="Times New Roman"/>
              </a:rPr>
              <a:t>,</a:t>
            </a:r>
            <a:endParaRPr sz="30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ts val="324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3000">
                <a:latin typeface="Times New Roman"/>
                <a:cs typeface="Times New Roman"/>
              </a:rPr>
              <a:t>Çiğ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veya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kaynatılmamış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sütlerden</a:t>
            </a:r>
            <a:r>
              <a:rPr dirty="0" sz="3000">
                <a:latin typeface="Times New Roman"/>
                <a:cs typeface="Times New Roman"/>
              </a:rPr>
              <a:t> elde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edilen 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tereyağı,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kaymak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ve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krema</a:t>
            </a:r>
            <a:r>
              <a:rPr dirty="0" sz="3000">
                <a:latin typeface="Times New Roman"/>
                <a:cs typeface="Times New Roman"/>
              </a:rPr>
              <a:t> gibi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ürünlerin 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tüketilmesiyle,</a:t>
            </a:r>
            <a:endParaRPr sz="30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90000"/>
              </a:lnSpc>
              <a:spcBef>
                <a:spcPts val="67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3000" spc="-5">
                <a:latin typeface="Times New Roman"/>
                <a:cs typeface="Times New Roman"/>
              </a:rPr>
              <a:t>Hastalığa</a:t>
            </a:r>
            <a:r>
              <a:rPr dirty="0" sz="3000" spc="72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yakalanmış</a:t>
            </a:r>
            <a:r>
              <a:rPr dirty="0" sz="3000" spc="70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hayvanlara</a:t>
            </a:r>
            <a:r>
              <a:rPr dirty="0" sz="3000" spc="72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ait</a:t>
            </a:r>
            <a:r>
              <a:rPr dirty="0" sz="3000" spc="70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atık</a:t>
            </a:r>
            <a:r>
              <a:rPr dirty="0" sz="3000" spc="70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yavru, </a:t>
            </a:r>
            <a:r>
              <a:rPr dirty="0" sz="3000" spc="-74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yavru zarları ve eş gibi atıklara temas edilmesiyle 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15">
                <a:latin typeface="Times New Roman"/>
                <a:cs typeface="Times New Roman"/>
              </a:rPr>
              <a:t>bulaşabilmektedir.</a:t>
            </a:r>
            <a:endParaRPr sz="30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491" y="5486355"/>
            <a:ext cx="2011933" cy="136817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64323" y="5264302"/>
            <a:ext cx="1544701" cy="1575562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73862" y="332651"/>
            <a:ext cx="8075295" cy="922655"/>
          </a:xfrm>
          <a:prstGeom prst="rect"/>
          <a:ln w="25400">
            <a:solidFill>
              <a:srgbClr val="C0504D"/>
            </a:solidFill>
          </a:ln>
        </p:spPr>
        <p:txBody>
          <a:bodyPr wrap="square" lIns="0" tIns="2349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850"/>
              </a:spcBef>
            </a:pPr>
            <a:r>
              <a:rPr dirty="0" sz="2800" spc="-10">
                <a:solidFill>
                  <a:srgbClr val="000000"/>
                </a:solidFill>
                <a:latin typeface="Times New Roman"/>
                <a:cs typeface="Times New Roman"/>
              </a:rPr>
              <a:t>BRUSELLOZ</a:t>
            </a:r>
            <a:r>
              <a:rPr dirty="0" sz="2800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spc="-10">
                <a:solidFill>
                  <a:srgbClr val="000000"/>
                </a:solidFill>
                <a:latin typeface="Times New Roman"/>
                <a:cs typeface="Times New Roman"/>
              </a:rPr>
              <a:t>NASIL</a:t>
            </a:r>
            <a:r>
              <a:rPr dirty="0" sz="2800" spc="-1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spc="-10">
                <a:solidFill>
                  <a:srgbClr val="000000"/>
                </a:solidFill>
                <a:latin typeface="Times New Roman"/>
                <a:cs typeface="Times New Roman"/>
              </a:rPr>
              <a:t>BULAŞIR?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3623" y="188595"/>
            <a:ext cx="8229600" cy="1143000"/>
          </a:xfrm>
          <a:prstGeom prst="rect"/>
          <a:ln w="25400">
            <a:solidFill>
              <a:srgbClr val="C0504D"/>
            </a:solidFill>
          </a:ln>
        </p:spPr>
        <p:txBody>
          <a:bodyPr wrap="square" lIns="0" tIns="345440" rIns="0" bIns="0" rtlCol="0" vert="horz">
            <a:spAutoFit/>
          </a:bodyPr>
          <a:lstStyle/>
          <a:p>
            <a:pPr marL="489584">
              <a:lnSpc>
                <a:spcPct val="100000"/>
              </a:lnSpc>
              <a:spcBef>
                <a:spcPts val="2720"/>
              </a:spcBef>
            </a:pPr>
            <a:r>
              <a:rPr dirty="0" sz="2800" spc="-10">
                <a:solidFill>
                  <a:srgbClr val="000000"/>
                </a:solidFill>
                <a:latin typeface="Times New Roman"/>
                <a:cs typeface="Times New Roman"/>
              </a:rPr>
              <a:t>BRUSELLOZUN</a:t>
            </a:r>
            <a:r>
              <a:rPr dirty="0" sz="28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spc="-15">
                <a:solidFill>
                  <a:srgbClr val="000000"/>
                </a:solidFill>
                <a:latin typeface="Times New Roman"/>
                <a:cs typeface="Times New Roman"/>
              </a:rPr>
              <a:t>BELİRTİLERİ</a:t>
            </a:r>
            <a:r>
              <a:rPr dirty="0" sz="2800" spc="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spc="-10">
                <a:solidFill>
                  <a:srgbClr val="000000"/>
                </a:solidFill>
                <a:latin typeface="Times New Roman"/>
                <a:cs typeface="Times New Roman"/>
              </a:rPr>
              <a:t>NELERDİR?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9234" y="1504569"/>
            <a:ext cx="7564755" cy="3928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latin typeface="Times New Roman"/>
                <a:cs typeface="Times New Roman"/>
              </a:rPr>
              <a:t>Hastalığın belirtileri mikrobun vücuda 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girmesinden</a:t>
            </a:r>
            <a:r>
              <a:rPr dirty="0" sz="3200" spc="-6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2-3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hafta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sonra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görülmeye</a:t>
            </a:r>
            <a:r>
              <a:rPr dirty="0" sz="3200" spc="-55">
                <a:latin typeface="Times New Roman"/>
                <a:cs typeface="Times New Roman"/>
              </a:rPr>
              <a:t> </a:t>
            </a:r>
            <a:r>
              <a:rPr dirty="0" sz="3200" spc="-25">
                <a:latin typeface="Times New Roman"/>
                <a:cs typeface="Times New Roman"/>
              </a:rPr>
              <a:t>başlar.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3200">
                <a:latin typeface="Times New Roman"/>
                <a:cs typeface="Times New Roman"/>
              </a:rPr>
              <a:t>En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sık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görülen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belirtiler:</a:t>
            </a:r>
            <a:endParaRPr sz="3200">
              <a:latin typeface="Times New Roman"/>
              <a:cs typeface="Times New Roman"/>
            </a:endParaRPr>
          </a:p>
          <a:p>
            <a:pPr marL="413384" indent="-287020">
              <a:lnSpc>
                <a:spcPct val="100000"/>
              </a:lnSpc>
              <a:spcBef>
                <a:spcPts val="765"/>
              </a:spcBef>
              <a:buFont typeface="Arial MT"/>
              <a:buChar char="–"/>
              <a:tabLst>
                <a:tab pos="414020" algn="l"/>
              </a:tabLst>
            </a:pPr>
            <a:r>
              <a:rPr dirty="0" sz="3200">
                <a:latin typeface="Times New Roman"/>
                <a:cs typeface="Times New Roman"/>
              </a:rPr>
              <a:t>Halsizlik,</a:t>
            </a:r>
            <a:endParaRPr sz="3200">
              <a:latin typeface="Times New Roman"/>
              <a:cs typeface="Times New Roman"/>
            </a:endParaRPr>
          </a:p>
          <a:p>
            <a:pPr marL="413384" indent="-287020">
              <a:lnSpc>
                <a:spcPct val="100000"/>
              </a:lnSpc>
              <a:spcBef>
                <a:spcPts val="770"/>
              </a:spcBef>
              <a:buFont typeface="Arial MT"/>
              <a:buChar char="–"/>
              <a:tabLst>
                <a:tab pos="414020" algn="l"/>
              </a:tabLst>
            </a:pPr>
            <a:r>
              <a:rPr dirty="0" sz="3200">
                <a:latin typeface="Times New Roman"/>
                <a:cs typeface="Times New Roman"/>
              </a:rPr>
              <a:t>Baş,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eklem,kas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ve</a:t>
            </a:r>
            <a:r>
              <a:rPr dirty="0" sz="3200" spc="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sırt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ağrıları</a:t>
            </a:r>
            <a:endParaRPr sz="3200">
              <a:latin typeface="Times New Roman"/>
              <a:cs typeface="Times New Roman"/>
            </a:endParaRPr>
          </a:p>
          <a:p>
            <a:pPr marL="413384" indent="-287020">
              <a:lnSpc>
                <a:spcPct val="100000"/>
              </a:lnSpc>
              <a:spcBef>
                <a:spcPts val="770"/>
              </a:spcBef>
              <a:buFont typeface="Arial MT"/>
              <a:buChar char="–"/>
              <a:tabLst>
                <a:tab pos="414020" algn="l"/>
              </a:tabLst>
            </a:pPr>
            <a:r>
              <a:rPr dirty="0" sz="3200" spc="-5">
                <a:latin typeface="Times New Roman"/>
                <a:cs typeface="Times New Roman"/>
              </a:rPr>
              <a:t>İştahsızlık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ve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kilo</a:t>
            </a:r>
            <a:r>
              <a:rPr dirty="0" sz="3200" spc="-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kaybı,</a:t>
            </a:r>
            <a:endParaRPr sz="3200">
              <a:latin typeface="Times New Roman"/>
              <a:cs typeface="Times New Roman"/>
            </a:endParaRPr>
          </a:p>
          <a:p>
            <a:pPr marL="413384" indent="-287020">
              <a:lnSpc>
                <a:spcPct val="100000"/>
              </a:lnSpc>
              <a:spcBef>
                <a:spcPts val="765"/>
              </a:spcBef>
              <a:buFont typeface="Arial MT"/>
              <a:buChar char="–"/>
              <a:tabLst>
                <a:tab pos="414020" algn="l"/>
              </a:tabLst>
            </a:pPr>
            <a:r>
              <a:rPr dirty="0" sz="3200" spc="-5">
                <a:latin typeface="Times New Roman"/>
                <a:cs typeface="Times New Roman"/>
              </a:rPr>
              <a:t>Ateştir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63005" y="2793873"/>
            <a:ext cx="3380994" cy="2435352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650"/>
            <a:ext cx="8229600" cy="1011555"/>
          </a:xfrm>
          <a:prstGeom prst="rect">
            <a:avLst/>
          </a:prstGeom>
          <a:ln w="25400">
            <a:solidFill>
              <a:srgbClr val="C0504D"/>
            </a:solidFill>
          </a:ln>
        </p:spPr>
        <p:txBody>
          <a:bodyPr wrap="square" lIns="0" tIns="279400" rIns="0" bIns="0" rtlCol="0" vert="horz">
            <a:spAutoFit/>
          </a:bodyPr>
          <a:lstStyle/>
          <a:p>
            <a:pPr marL="768985">
              <a:lnSpc>
                <a:spcPct val="100000"/>
              </a:lnSpc>
              <a:spcBef>
                <a:spcPts val="2200"/>
              </a:spcBef>
            </a:pPr>
            <a:r>
              <a:rPr dirty="0" sz="2800" spc="-10" b="1">
                <a:latin typeface="Times New Roman"/>
                <a:cs typeface="Times New Roman"/>
              </a:rPr>
              <a:t>BRUSELLOZDAN</a:t>
            </a:r>
            <a:r>
              <a:rPr dirty="0" sz="2800" spc="2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NASIL</a:t>
            </a:r>
            <a:r>
              <a:rPr dirty="0" sz="2800" spc="-15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KORUNULUR?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49705"/>
            <a:ext cx="7920355" cy="424053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algn="just" marL="355600" marR="6985" indent="-342900">
              <a:lnSpc>
                <a:spcPts val="3779"/>
              </a:lnSpc>
              <a:spcBef>
                <a:spcPts val="58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3500" spc="-5">
                <a:latin typeface="Times New Roman"/>
                <a:cs typeface="Times New Roman"/>
              </a:rPr>
              <a:t>Kaynağı </a:t>
            </a:r>
            <a:r>
              <a:rPr dirty="0" sz="3500">
                <a:latin typeface="Times New Roman"/>
                <a:cs typeface="Times New Roman"/>
              </a:rPr>
              <a:t>belli </a:t>
            </a:r>
            <a:r>
              <a:rPr dirty="0" sz="3500" spc="-5">
                <a:latin typeface="Times New Roman"/>
                <a:cs typeface="Times New Roman"/>
              </a:rPr>
              <a:t>olmayan hayvansal ürünleri </a:t>
            </a:r>
            <a:r>
              <a:rPr dirty="0" sz="3500" spc="-860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tüketmeyin!</a:t>
            </a:r>
            <a:endParaRPr sz="35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ts val="3779"/>
              </a:lnSpc>
              <a:spcBef>
                <a:spcPts val="84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3500" spc="-5">
                <a:latin typeface="Times New Roman"/>
                <a:cs typeface="Times New Roman"/>
              </a:rPr>
              <a:t>Pastörize</a:t>
            </a:r>
            <a:r>
              <a:rPr dirty="0" sz="3500">
                <a:latin typeface="Times New Roman"/>
                <a:cs typeface="Times New Roman"/>
              </a:rPr>
              <a:t> </a:t>
            </a:r>
            <a:r>
              <a:rPr dirty="0" sz="3500" spc="-5">
                <a:latin typeface="Times New Roman"/>
                <a:cs typeface="Times New Roman"/>
              </a:rPr>
              <a:t>veya</a:t>
            </a:r>
            <a:r>
              <a:rPr dirty="0" sz="3500">
                <a:latin typeface="Times New Roman"/>
                <a:cs typeface="Times New Roman"/>
              </a:rPr>
              <a:t> iyice</a:t>
            </a:r>
            <a:r>
              <a:rPr dirty="0" sz="3500" spc="5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kaynatılmış</a:t>
            </a:r>
            <a:r>
              <a:rPr dirty="0" sz="3500" spc="5">
                <a:latin typeface="Times New Roman"/>
                <a:cs typeface="Times New Roman"/>
              </a:rPr>
              <a:t> </a:t>
            </a:r>
            <a:r>
              <a:rPr dirty="0" sz="3500" spc="-5">
                <a:latin typeface="Times New Roman"/>
                <a:cs typeface="Times New Roman"/>
              </a:rPr>
              <a:t>sütten </a:t>
            </a:r>
            <a:r>
              <a:rPr dirty="0" sz="3500">
                <a:latin typeface="Times New Roman"/>
                <a:cs typeface="Times New Roman"/>
              </a:rPr>
              <a:t> </a:t>
            </a:r>
            <a:r>
              <a:rPr dirty="0" sz="3500" spc="-5">
                <a:latin typeface="Times New Roman"/>
                <a:cs typeface="Times New Roman"/>
              </a:rPr>
              <a:t>yapılan</a:t>
            </a:r>
            <a:r>
              <a:rPr dirty="0" sz="3500">
                <a:latin typeface="Times New Roman"/>
                <a:cs typeface="Times New Roman"/>
              </a:rPr>
              <a:t> </a:t>
            </a:r>
            <a:r>
              <a:rPr dirty="0" sz="3500" spc="-5">
                <a:latin typeface="Times New Roman"/>
                <a:cs typeface="Times New Roman"/>
              </a:rPr>
              <a:t>süt</a:t>
            </a:r>
            <a:r>
              <a:rPr dirty="0" sz="3500">
                <a:latin typeface="Times New Roman"/>
                <a:cs typeface="Times New Roman"/>
              </a:rPr>
              <a:t> ürünlerini</a:t>
            </a:r>
            <a:r>
              <a:rPr dirty="0" sz="3500" spc="5">
                <a:latin typeface="Times New Roman"/>
                <a:cs typeface="Times New Roman"/>
              </a:rPr>
              <a:t> </a:t>
            </a:r>
            <a:r>
              <a:rPr dirty="0" sz="3500" spc="-20">
                <a:latin typeface="Times New Roman"/>
                <a:cs typeface="Times New Roman"/>
              </a:rPr>
              <a:t>(Peynir,</a:t>
            </a:r>
            <a:r>
              <a:rPr dirty="0" sz="3500" spc="-15">
                <a:latin typeface="Times New Roman"/>
                <a:cs typeface="Times New Roman"/>
              </a:rPr>
              <a:t> </a:t>
            </a:r>
            <a:r>
              <a:rPr dirty="0" sz="3500" spc="-5">
                <a:latin typeface="Times New Roman"/>
                <a:cs typeface="Times New Roman"/>
              </a:rPr>
              <a:t>krema, </a:t>
            </a:r>
            <a:r>
              <a:rPr dirty="0" sz="3500" spc="-860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tereyağı,</a:t>
            </a:r>
            <a:r>
              <a:rPr dirty="0" sz="3500" spc="-55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kaymak,</a:t>
            </a:r>
            <a:r>
              <a:rPr dirty="0" sz="3500" spc="-25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dondurma</a:t>
            </a:r>
            <a:r>
              <a:rPr dirty="0" sz="3500" spc="-35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gibi)</a:t>
            </a:r>
            <a:r>
              <a:rPr dirty="0" sz="3500" spc="-10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tüketin!</a:t>
            </a:r>
            <a:endParaRPr sz="35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ts val="3779"/>
              </a:lnSpc>
              <a:spcBef>
                <a:spcPts val="84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3500" spc="-5">
                <a:latin typeface="Times New Roman"/>
                <a:cs typeface="Times New Roman"/>
              </a:rPr>
              <a:t>Salamura</a:t>
            </a:r>
            <a:r>
              <a:rPr dirty="0" sz="3500">
                <a:latin typeface="Times New Roman"/>
                <a:cs typeface="Times New Roman"/>
              </a:rPr>
              <a:t> </a:t>
            </a:r>
            <a:r>
              <a:rPr dirty="0" sz="3500" spc="-5">
                <a:latin typeface="Times New Roman"/>
                <a:cs typeface="Times New Roman"/>
              </a:rPr>
              <a:t>peynirleri</a:t>
            </a:r>
            <a:r>
              <a:rPr dirty="0" sz="3500">
                <a:latin typeface="Times New Roman"/>
                <a:cs typeface="Times New Roman"/>
              </a:rPr>
              <a:t> en</a:t>
            </a:r>
            <a:r>
              <a:rPr dirty="0" sz="3500" spc="5">
                <a:latin typeface="Times New Roman"/>
                <a:cs typeface="Times New Roman"/>
              </a:rPr>
              <a:t> </a:t>
            </a:r>
            <a:r>
              <a:rPr dirty="0" sz="3500" spc="-5">
                <a:latin typeface="Times New Roman"/>
                <a:cs typeface="Times New Roman"/>
              </a:rPr>
              <a:t>az</a:t>
            </a:r>
            <a:r>
              <a:rPr dirty="0" sz="3500">
                <a:latin typeface="Times New Roman"/>
                <a:cs typeface="Times New Roman"/>
              </a:rPr>
              <a:t> 3</a:t>
            </a:r>
            <a:r>
              <a:rPr dirty="0" sz="3500" spc="880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ay </a:t>
            </a:r>
            <a:r>
              <a:rPr dirty="0" sz="3500" spc="5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bekledikten</a:t>
            </a:r>
            <a:r>
              <a:rPr dirty="0" sz="3500" spc="-40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sonra</a:t>
            </a:r>
            <a:r>
              <a:rPr dirty="0" sz="3500" spc="-5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tüketin!</a:t>
            </a:r>
            <a:endParaRPr sz="3500">
              <a:latin typeface="Times New Roman"/>
              <a:cs typeface="Times New Roman"/>
            </a:endParaRPr>
          </a:p>
          <a:p>
            <a:pPr algn="just" marL="355600" indent="-342900">
              <a:lnSpc>
                <a:spcPct val="100000"/>
              </a:lnSpc>
              <a:spcBef>
                <a:spcPts val="36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3500" spc="-5">
                <a:latin typeface="Times New Roman"/>
                <a:cs typeface="Times New Roman"/>
              </a:rPr>
              <a:t>Et</a:t>
            </a:r>
            <a:r>
              <a:rPr dirty="0" sz="3500" spc="-20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ve</a:t>
            </a:r>
            <a:r>
              <a:rPr dirty="0" sz="3500" spc="-15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et</a:t>
            </a:r>
            <a:r>
              <a:rPr dirty="0" sz="3500" spc="-10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ürünlerini</a:t>
            </a:r>
            <a:r>
              <a:rPr dirty="0" sz="3500" spc="-35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iyice</a:t>
            </a:r>
            <a:r>
              <a:rPr dirty="0" sz="3500" spc="-10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pişirerek</a:t>
            </a:r>
            <a:r>
              <a:rPr dirty="0" sz="3500" spc="-20">
                <a:latin typeface="Times New Roman"/>
                <a:cs typeface="Times New Roman"/>
              </a:rPr>
              <a:t> </a:t>
            </a:r>
            <a:r>
              <a:rPr dirty="0" sz="3500">
                <a:latin typeface="Times New Roman"/>
                <a:cs typeface="Times New Roman"/>
              </a:rPr>
              <a:t>tüketin!</a:t>
            </a:r>
            <a:endParaRPr sz="3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541" y="116598"/>
            <a:ext cx="8229600" cy="792480"/>
          </a:xfrm>
          <a:prstGeom prst="rect">
            <a:avLst/>
          </a:prstGeom>
          <a:ln w="25400">
            <a:solidFill>
              <a:srgbClr val="C0504D"/>
            </a:solidFill>
          </a:ln>
        </p:spPr>
        <p:txBody>
          <a:bodyPr wrap="square" lIns="0" tIns="170180" rIns="0" bIns="0" rtlCol="0" vert="horz">
            <a:spAutoFit/>
          </a:bodyPr>
          <a:lstStyle/>
          <a:p>
            <a:pPr marL="768350">
              <a:lnSpc>
                <a:spcPct val="100000"/>
              </a:lnSpc>
              <a:spcBef>
                <a:spcPts val="1340"/>
              </a:spcBef>
            </a:pPr>
            <a:r>
              <a:rPr dirty="0" sz="2800" spc="-10" b="1">
                <a:latin typeface="Times New Roman"/>
                <a:cs typeface="Times New Roman"/>
              </a:rPr>
              <a:t>BRUSELLOZDAN</a:t>
            </a:r>
            <a:r>
              <a:rPr dirty="0" sz="2800" spc="2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NASIL</a:t>
            </a:r>
            <a:r>
              <a:rPr dirty="0" sz="2800" spc="-15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KORUNULUR?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1652" y="947445"/>
            <a:ext cx="8279765" cy="5229860"/>
          </a:xfrm>
          <a:prstGeom prst="rect">
            <a:avLst/>
          </a:prstGeom>
        </p:spPr>
        <p:txBody>
          <a:bodyPr wrap="square" lIns="0" tIns="114935" rIns="0" bIns="0" rtlCol="0" vert="horz">
            <a:spAutoFit/>
          </a:bodyPr>
          <a:lstStyle/>
          <a:p>
            <a:pPr algn="just" marL="355600" indent="-342900">
              <a:lnSpc>
                <a:spcPct val="100000"/>
              </a:lnSpc>
              <a:spcBef>
                <a:spcPts val="90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800" spc="-5">
                <a:latin typeface="Times New Roman"/>
                <a:cs typeface="Times New Roman"/>
              </a:rPr>
              <a:t>Hayvanlarınızı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mutlaka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bruselloza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karşı aşılatın!</a:t>
            </a:r>
            <a:endParaRPr sz="28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80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800" spc="-10">
                <a:latin typeface="Times New Roman"/>
                <a:cs typeface="Times New Roman"/>
              </a:rPr>
              <a:t>Atık</a:t>
            </a:r>
            <a:r>
              <a:rPr dirty="0" sz="2800" spc="-5">
                <a:latin typeface="Times New Roman"/>
                <a:cs typeface="Times New Roman"/>
              </a:rPr>
              <a:t> yavruya,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yavru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zarlarına</a:t>
            </a:r>
            <a:r>
              <a:rPr dirty="0" sz="2800">
                <a:latin typeface="Times New Roman"/>
                <a:cs typeface="Times New Roman"/>
              </a:rPr>
              <a:t> ve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eş’ine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çıplak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elle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dokunmayın!</a:t>
            </a:r>
            <a:endParaRPr sz="2800">
              <a:latin typeface="Times New Roman"/>
              <a:cs typeface="Times New Roman"/>
            </a:endParaRPr>
          </a:p>
          <a:p>
            <a:pPr algn="just" marL="355600" marR="21590" indent="-342900">
              <a:lnSpc>
                <a:spcPct val="100000"/>
              </a:lnSpc>
              <a:spcBef>
                <a:spcPts val="81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800" spc="-5">
                <a:latin typeface="Times New Roman"/>
                <a:cs typeface="Times New Roman"/>
              </a:rPr>
              <a:t>Bu materyalleri etrafa bulaştırmadan </a:t>
            </a:r>
            <a:r>
              <a:rPr dirty="0" sz="2800" spc="-10">
                <a:latin typeface="Times New Roman"/>
                <a:cs typeface="Times New Roman"/>
              </a:rPr>
              <a:t>sızdırmaz </a:t>
            </a:r>
            <a:r>
              <a:rPr dirty="0" sz="2800" spc="-5">
                <a:latin typeface="Times New Roman"/>
                <a:cs typeface="Times New Roman"/>
              </a:rPr>
              <a:t>poşetler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içinde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derin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bir yere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üzerine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kireç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dökerek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gömün!</a:t>
            </a:r>
            <a:endParaRPr sz="28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79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800" spc="-5">
                <a:latin typeface="Times New Roman"/>
                <a:cs typeface="Times New Roman"/>
              </a:rPr>
              <a:t>Hasta hayvanların bulunduğu ahırları </a:t>
            </a:r>
            <a:r>
              <a:rPr dirty="0" sz="2800">
                <a:latin typeface="Times New Roman"/>
                <a:cs typeface="Times New Roman"/>
              </a:rPr>
              <a:t>ve </a:t>
            </a:r>
            <a:r>
              <a:rPr dirty="0" sz="2800" spc="-5">
                <a:latin typeface="Times New Roman"/>
                <a:cs typeface="Times New Roman"/>
              </a:rPr>
              <a:t>kullanılan alet </a:t>
            </a:r>
            <a:r>
              <a:rPr dirty="0" sz="2800">
                <a:latin typeface="Times New Roman"/>
                <a:cs typeface="Times New Roman"/>
              </a:rPr>
              <a:t> ve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ekipmanları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dezenfekte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edin!</a:t>
            </a:r>
            <a:endParaRPr sz="28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100000"/>
              </a:lnSpc>
              <a:spcBef>
                <a:spcPts val="80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 sz="2800" spc="-5">
                <a:latin typeface="Times New Roman"/>
                <a:cs typeface="Times New Roman"/>
              </a:rPr>
              <a:t>Ahırınızda hasta hayvan varsa ve bu hayvanlarla </a:t>
            </a:r>
            <a:r>
              <a:rPr dirty="0" sz="2800" spc="-10">
                <a:latin typeface="Times New Roman"/>
                <a:cs typeface="Times New Roman"/>
              </a:rPr>
              <a:t>temas </a:t>
            </a:r>
            <a:r>
              <a:rPr dirty="0" sz="2800" spc="-5">
                <a:latin typeface="Times New Roman"/>
                <a:cs typeface="Times New Roman"/>
              </a:rPr>
              <a:t> halinde olanlarda ateş halsizlik kas ağrısı, iştahsızlık </a:t>
            </a:r>
            <a:r>
              <a:rPr dirty="0" sz="2800">
                <a:latin typeface="Times New Roman"/>
                <a:cs typeface="Times New Roman"/>
              </a:rPr>
              <a:t>ve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kilo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kaybı gibi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belirtiler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görülürse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sağlık</a:t>
            </a:r>
            <a:r>
              <a:rPr dirty="0" sz="2800" spc="-5">
                <a:latin typeface="Times New Roman"/>
                <a:cs typeface="Times New Roman"/>
              </a:rPr>
              <a:t> kuruluşuna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başvurun!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45"/>
              <a:t>Teşekkür</a:t>
            </a:r>
            <a:r>
              <a:rPr dirty="0" spc="-85"/>
              <a:t> </a:t>
            </a:r>
            <a:r>
              <a:rPr dirty="0" spc="-5"/>
              <a:t>ederiz…..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1240"/>
              </a:lnSpc>
            </a:pPr>
            <a:r>
              <a:rPr dirty="0" spc="-15"/>
              <a:t>TC</a:t>
            </a:r>
            <a:r>
              <a:rPr dirty="0" spc="-30"/>
              <a:t> </a:t>
            </a:r>
            <a:r>
              <a:rPr dirty="0" spc="-10"/>
              <a:t>SAĞLIK</a:t>
            </a:r>
            <a:r>
              <a:rPr dirty="0" spc="-5"/>
              <a:t> BAKANLIĞI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Halk</a:t>
            </a:r>
            <a:r>
              <a:rPr dirty="0" spc="-15"/>
              <a:t> </a:t>
            </a:r>
            <a:r>
              <a:rPr dirty="0" spc="-5"/>
              <a:t>Sağlığı</a:t>
            </a:r>
            <a:r>
              <a:rPr dirty="0" spc="-20"/>
              <a:t> </a:t>
            </a:r>
            <a:r>
              <a:rPr dirty="0"/>
              <a:t>Genel</a:t>
            </a:r>
            <a:r>
              <a:rPr dirty="0" spc="-5"/>
              <a:t> Müdürlüğü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4054" y="3602863"/>
            <a:ext cx="7157084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5">
                <a:latin typeface="Calibri"/>
                <a:cs typeface="Calibri"/>
              </a:rPr>
              <a:t>Zoonotik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ve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Vektörel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Hastalıklar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Dairesi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Başkanlığı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basak.tezel</dc:creator>
  <dc:title>Slayt 1</dc:title>
  <dcterms:created xsi:type="dcterms:W3CDTF">2023-01-16T07:06:37Z</dcterms:created>
  <dcterms:modified xsi:type="dcterms:W3CDTF">2023-01-16T07:06:37Z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2023-01-16T00:00:00Z</vt:filetime>
  </property>
</Properties>
</file>